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258" r:id="rId3"/>
    <p:sldId id="259" r:id="rId4"/>
    <p:sldId id="260" r:id="rId5"/>
    <p:sldId id="300" r:id="rId6"/>
    <p:sldId id="262" r:id="rId7"/>
    <p:sldId id="301" r:id="rId8"/>
    <p:sldId id="265" r:id="rId9"/>
    <p:sldId id="266" r:id="rId10"/>
    <p:sldId id="267" r:id="rId11"/>
    <p:sldId id="268" r:id="rId12"/>
    <p:sldId id="269" r:id="rId13"/>
    <p:sldId id="302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8" r:id="rId33"/>
    <p:sldId id="289" r:id="rId34"/>
    <p:sldId id="290" r:id="rId35"/>
    <p:sldId id="291" r:id="rId36"/>
    <p:sldId id="292" r:id="rId37"/>
    <p:sldId id="304" r:id="rId38"/>
    <p:sldId id="294" r:id="rId39"/>
    <p:sldId id="295" r:id="rId40"/>
    <p:sldId id="303" r:id="rId41"/>
    <p:sldId id="297" r:id="rId4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ison Lolley" initials="AL" lastIdx="4" clrIdx="0">
    <p:extLst>
      <p:ext uri="{19B8F6BF-5375-455C-9EA6-DF929625EA0E}">
        <p15:presenceInfo xmlns:p15="http://schemas.microsoft.com/office/powerpoint/2012/main" userId="S::alolley@hioscar.com::318e9675-e0fa-4f1a-b5cb-3272747040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9"/>
    <p:restoredTop sz="94484"/>
  </p:normalViewPr>
  <p:slideViewPr>
    <p:cSldViewPr snapToGrid="0">
      <p:cViewPr varScale="1">
        <p:scale>
          <a:sx n="137" d="100"/>
          <a:sy n="137" d="100"/>
        </p:scale>
        <p:origin x="124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55f3e5e9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55f3e5e9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55f3e5e9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55f3e5e9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5f31924cd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e5f31924cd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ff13d1a1c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6788C-51FD-4788-9854-DA9A14121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9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3edf76463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3edf76463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81f9b9bff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b81f9b9bff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81f9b9bff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b81f9b9bff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b81f9b9bff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b81f9b9bff_3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81f9b9bff_3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b81f9b9bff_3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b81f9b9bff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b81f9b9bff_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5f31924c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5f31924cd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b81f9b9bff_3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b81f9b9bff_3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e5f31924cd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e5f31924cd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we have discussed account creation, lets take a look at the portal.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66bb379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e66bb379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dff13d1a1c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dff13d1a1c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e5f31924cd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e5f31924cd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e5f31924cd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e5f31924cd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e5f31924cd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e5f31924cd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e5f31924cd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e5f31924cd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e5f31924cd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e5f31924cd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e5f31924cd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e5f31924cd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ff13d1a1c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ff13d1a1c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e5f31924cd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e5f31924cd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e5f31924cd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e5f31924cd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e5f31924cd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e5f31924cd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3608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e5f31924cd_0_1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e5f31924cd_0_1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e5f31924cd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e5f31924cd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e5f31924cd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e5f31924cd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5f31924c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5f31924c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e55f3e5e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e55f3e5e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4284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5f31924cd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5f31924cd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dff13d1a1c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dff13d1a1c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5f31924c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5f31924c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dff13d1a1c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dff13d1a1c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1467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54331161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e54331161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56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ff13d1a1c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6788C-51FD-4788-9854-DA9A14121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5f31924c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5f31924c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ff13d1a1c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6788C-51FD-4788-9854-DA9A14121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6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55f3e5e9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55f3e5e9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55f3e5e9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55f3e5e9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ahplan.com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myhfhp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mailto:hf-brokers@plusoscar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hf-brokers@plusoscar.com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hf-brokers@plusoscar.com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HFBroker@HF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f-brokers@plusoscar.com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3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f-brokercommisions@plusoscar.com" TargetMode="External"/><Relationship Id="rId5" Type="http://schemas.openxmlformats.org/officeDocument/2006/relationships/image" Target="../media/image44.png"/><Relationship Id="rId4" Type="http://schemas.openxmlformats.org/officeDocument/2006/relationships/hyperlink" Target="mailto:hf-brokers@plusoscar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hyperlink" Target="https://hioscar.zendesk.com/hc/en-us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HFBroker@HF.or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ahplan.com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myhfhp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5.png"/><Relationship Id="rId9" Type="http://schemas.openxmlformats.org/officeDocument/2006/relationships/hyperlink" Target="https://healthfirst-brokers.hioscar.com/logi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http://www.myahplan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yhfhp.org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615821" y="1552275"/>
            <a:ext cx="7688424" cy="278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Health First Health Plans Broker Portal supported by Oscar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 Overview</a:t>
            </a:r>
            <a:endParaRPr sz="3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Broker Training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2021</a:t>
            </a:r>
            <a:endParaRPr sz="2000" dirty="0"/>
          </a:p>
        </p:txBody>
      </p:sp>
      <p:sp>
        <p:nvSpPr>
          <p:cNvPr id="57" name="Google Shape;57;p1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1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325" y="223025"/>
            <a:ext cx="2433981" cy="9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9850" y="223025"/>
            <a:ext cx="2094575" cy="86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185185-B930-419A-8A6A-F1FA175D39B4}"/>
              </a:ext>
            </a:extLst>
          </p:cNvPr>
          <p:cNvSpPr txBox="1"/>
          <p:nvPr/>
        </p:nvSpPr>
        <p:spPr>
          <a:xfrm>
            <a:off x="7901534" y="4732544"/>
            <a:ext cx="537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10142021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42175" y="18365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Existing Brokers: Logging into your Broker Portal Account</a:t>
            </a:r>
            <a:endParaRPr dirty="0"/>
          </a:p>
        </p:txBody>
      </p:sp>
      <p:sp>
        <p:nvSpPr>
          <p:cNvPr id="186" name="Google Shape;186;p25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5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8" name="Google Shape;188;p25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189;p25"/>
          <p:cNvSpPr txBox="1"/>
          <p:nvPr/>
        </p:nvSpPr>
        <p:spPr>
          <a:xfrm>
            <a:off x="5604425" y="1058475"/>
            <a:ext cx="318690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The portal will detect a NPN match, and show the following modal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Click “Activate your account”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Check your email for an Account Initialization email, and move through the authentication process as outlined in the email.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Note: Check your Spam folder as the email may not have routed directly to your inbox.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90" name="Google Shape;1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 rotWithShape="1">
          <a:blip r:embed="rId5">
            <a:alphaModFix/>
          </a:blip>
          <a:srcRect l="16755" t="12686" r="16755"/>
          <a:stretch/>
        </p:blipFill>
        <p:spPr>
          <a:xfrm>
            <a:off x="1372518" y="975550"/>
            <a:ext cx="3666030" cy="3582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3" name="Google Shape;193;p25"/>
          <p:cNvSpPr/>
          <p:nvPr/>
        </p:nvSpPr>
        <p:spPr>
          <a:xfrm>
            <a:off x="2146075" y="3828975"/>
            <a:ext cx="2156400" cy="2310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4BCA3F-A8A7-4855-B081-DE5051C82136}"/>
              </a:ext>
            </a:extLst>
          </p:cNvPr>
          <p:cNvCxnSpPr>
            <a:cxnSpLocks/>
          </p:cNvCxnSpPr>
          <p:nvPr/>
        </p:nvCxnSpPr>
        <p:spPr>
          <a:xfrm>
            <a:off x="1372518" y="3575487"/>
            <a:ext cx="734008" cy="351306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0" y="19444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Existing Brokers: Logging into your Broker Portal Account</a:t>
            </a:r>
            <a:endParaRPr dirty="0"/>
          </a:p>
        </p:txBody>
      </p:sp>
      <p:sp>
        <p:nvSpPr>
          <p:cNvPr id="199" name="Google Shape;199;p26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1" name="Google Shape;201;p26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" name="Google Shape;202;p26"/>
          <p:cNvSpPr txBox="1"/>
          <p:nvPr/>
        </p:nvSpPr>
        <p:spPr>
          <a:xfrm>
            <a:off x="5057192" y="1079625"/>
            <a:ext cx="3713351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You will be directed back to your account to finalize setting up the account, and creating a password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Note: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Existing Brokers will have profiles created already with demographic and direct deposit information.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Review all information for accuracy.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Update if information is missing or not accurate.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050" y="1017727"/>
            <a:ext cx="4583428" cy="318721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6" name="Google Shape;206;p26"/>
          <p:cNvSpPr/>
          <p:nvPr/>
        </p:nvSpPr>
        <p:spPr>
          <a:xfrm>
            <a:off x="4027775" y="1552936"/>
            <a:ext cx="632400" cy="17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6"/>
          <p:cNvSpPr/>
          <p:nvPr/>
        </p:nvSpPr>
        <p:spPr>
          <a:xfrm>
            <a:off x="577475" y="1707529"/>
            <a:ext cx="3766500" cy="17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/>
        </p:nvSpPr>
        <p:spPr>
          <a:xfrm>
            <a:off x="115050" y="1648225"/>
            <a:ext cx="89139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New Broker Account Creation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265" y="2492960"/>
            <a:ext cx="3529332" cy="220604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5" name="Google Shape;105;p1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" name="Google Shape;107;p1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" name="Google Shape;109;p19"/>
          <p:cNvGrpSpPr/>
          <p:nvPr/>
        </p:nvGrpSpPr>
        <p:grpSpPr>
          <a:xfrm>
            <a:off x="4843360" y="1115002"/>
            <a:ext cx="3825421" cy="1814930"/>
            <a:chOff x="1605875" y="1856225"/>
            <a:chExt cx="6078801" cy="2887299"/>
          </a:xfrm>
        </p:grpSpPr>
        <p:pic>
          <p:nvPicPr>
            <p:cNvPr id="110" name="Google Shape;11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5875" y="1856225"/>
              <a:ext cx="6078801" cy="28872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11" name="Google Shape;111;p19"/>
            <p:cNvSpPr/>
            <p:nvPr/>
          </p:nvSpPr>
          <p:spPr>
            <a:xfrm>
              <a:off x="5526650" y="2133675"/>
              <a:ext cx="392100" cy="246300"/>
            </a:xfrm>
            <a:prstGeom prst="rect">
              <a:avLst/>
            </a:prstGeom>
            <a:noFill/>
            <a:ln w="38100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5615225" y="2796000"/>
              <a:ext cx="704700" cy="246300"/>
            </a:xfrm>
            <a:prstGeom prst="rect">
              <a:avLst/>
            </a:prstGeom>
            <a:noFill/>
            <a:ln w="38100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3180989" y="4162282"/>
            <a:ext cx="734008" cy="351306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1877" y="1179061"/>
            <a:ext cx="338019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From the public website, locate the Broker Portal login page:                                       </a:t>
            </a:r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1. </a:t>
            </a:r>
            <a:r>
              <a:rPr lang="en" dirty="0">
                <a:hlinkClick r:id="rId7"/>
              </a:rPr>
              <a:t>myHFHP.org </a:t>
            </a:r>
            <a:r>
              <a:rPr lang="en" dirty="0"/>
              <a:t>or </a:t>
            </a:r>
            <a:r>
              <a:rPr lang="en" dirty="0">
                <a:hlinkClick r:id="rId8"/>
              </a:rPr>
              <a:t>myAHPlan.com</a:t>
            </a:r>
            <a:endParaRPr lang="en" dirty="0"/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2. Login</a:t>
            </a:r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3. Broker</a:t>
            </a:r>
          </a:p>
          <a:p>
            <a:pPr marL="139700">
              <a:spcAft>
                <a:spcPts val="600"/>
              </a:spcAft>
              <a:buSzPts val="1400"/>
            </a:pPr>
            <a:r>
              <a:rPr lang="en" dirty="0">
                <a:solidFill>
                  <a:schemeClr val="dk1"/>
                </a:solidFill>
              </a:rPr>
              <a:t>4. Select “Create Account”</a:t>
            </a:r>
          </a:p>
          <a:p>
            <a:pPr marL="139700">
              <a:spcAft>
                <a:spcPts val="600"/>
              </a:spcAft>
              <a:buSzPts val="1400"/>
            </a:pPr>
            <a:endParaRPr lang="en" dirty="0">
              <a:solidFill>
                <a:schemeClr val="dk1"/>
              </a:solidFill>
            </a:endParaRPr>
          </a:p>
          <a:p>
            <a:pPr marL="139700">
              <a:spcAft>
                <a:spcPts val="600"/>
              </a:spcAft>
              <a:buSzPts val="1400"/>
            </a:pPr>
            <a:r>
              <a:rPr lang="en" dirty="0">
                <a:solidFill>
                  <a:schemeClr val="dk1"/>
                </a:solidFill>
              </a:rPr>
              <a:t>Note: Google Chrome is recommended</a:t>
            </a:r>
          </a:p>
          <a:p>
            <a:pPr marL="139700" lvl="0">
              <a:spcAft>
                <a:spcPts val="600"/>
              </a:spcAft>
              <a:buSzPts val="1400"/>
            </a:pPr>
            <a:endParaRPr lang="en" dirty="0"/>
          </a:p>
        </p:txBody>
      </p:sp>
      <p:sp>
        <p:nvSpPr>
          <p:cNvPr id="24" name="Google Shape;129;p21">
            <a:extLst>
              <a:ext uri="{FF2B5EF4-FFF2-40B4-BE49-F238E27FC236}">
                <a16:creationId xmlns:a16="http://schemas.microsoft.com/office/drawing/2014/main" id="{84227A54-B126-4FDC-B008-CB01B8E79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081" y="267065"/>
            <a:ext cx="85217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Brokers: Creating your Broker Portal Account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4711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60415" y="21437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Brokers: Creating your Broker Portal Account</a:t>
            </a:r>
            <a:endParaRPr dirty="0"/>
          </a:p>
        </p:txBody>
      </p:sp>
      <p:sp>
        <p:nvSpPr>
          <p:cNvPr id="237" name="Google Shape;237;p2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9" name="Google Shape;239;p2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29"/>
          <p:cNvSpPr txBox="1"/>
          <p:nvPr/>
        </p:nvSpPr>
        <p:spPr>
          <a:xfrm>
            <a:off x="6807273" y="1315800"/>
            <a:ext cx="242400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Select “Broker” to begin selling Health First Health Plans and AdventHealth Advan</a:t>
            </a:r>
            <a:r>
              <a:rPr lang="en-US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age Plan Products.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r>
              <a:rPr lang="en-US" dirty="0">
                <a:solidFill>
                  <a:schemeClr val="dk1"/>
                </a:solidFill>
              </a:rPr>
              <a:t>General Agent’s/FMO’s will select the General Agent Option.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29"/>
          <p:cNvSpPr/>
          <p:nvPr/>
        </p:nvSpPr>
        <p:spPr>
          <a:xfrm>
            <a:off x="758150" y="1954025"/>
            <a:ext cx="2913900" cy="541200"/>
          </a:xfrm>
          <a:prstGeom prst="rect">
            <a:avLst/>
          </a:prstGeom>
          <a:noFill/>
          <a:ln w="38100" cap="flat" cmpd="sng">
            <a:solidFill>
              <a:srgbClr val="081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2" name="Google Shape;2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25" y="1009925"/>
            <a:ext cx="6438723" cy="30499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4" name="Google Shape;2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>
            <a:spLocks noGrp="1"/>
          </p:cNvSpPr>
          <p:nvPr>
            <p:ph type="title"/>
          </p:nvPr>
        </p:nvSpPr>
        <p:spPr>
          <a:xfrm>
            <a:off x="0" y="20478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Brokers: Creating your Broker Portal Account</a:t>
            </a:r>
            <a:endParaRPr dirty="0"/>
          </a:p>
        </p:txBody>
      </p:sp>
      <p:sp>
        <p:nvSpPr>
          <p:cNvPr id="251" name="Google Shape;251;p30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" name="Google Shape;253;p30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30"/>
          <p:cNvSpPr txBox="1"/>
          <p:nvPr/>
        </p:nvSpPr>
        <p:spPr>
          <a:xfrm>
            <a:off x="5604425" y="1058475"/>
            <a:ext cx="31869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Enter your National Producer Number (NPN)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55" name="Google Shape;2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675" y="979532"/>
            <a:ext cx="4965774" cy="27912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6" name="Google Shape;25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>
            <a:spLocks noGrp="1"/>
          </p:cNvSpPr>
          <p:nvPr>
            <p:ph type="title"/>
          </p:nvPr>
        </p:nvSpPr>
        <p:spPr>
          <a:xfrm>
            <a:off x="76004" y="21437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Brokers: Creating your Broker Portal Account</a:t>
            </a:r>
            <a:endParaRPr dirty="0"/>
          </a:p>
        </p:txBody>
      </p:sp>
      <p:sp>
        <p:nvSpPr>
          <p:cNvPr id="263" name="Google Shape;263;p31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1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5" name="Google Shape;265;p31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6" name="Google Shape;2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5495925" cy="2276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7" name="Google Shape;267;p31"/>
          <p:cNvSpPr txBox="1"/>
          <p:nvPr/>
        </p:nvSpPr>
        <p:spPr>
          <a:xfrm>
            <a:off x="5911750" y="1017725"/>
            <a:ext cx="2684854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Enter and confirm your Email address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To request to have your email address changed, you will need to send an email to: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hf-brokers@plusoscar.com</a:t>
            </a:r>
            <a:r>
              <a:rPr lang="en-US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b="1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1"/>
          <p:cNvSpPr/>
          <p:nvPr/>
        </p:nvSpPr>
        <p:spPr>
          <a:xfrm>
            <a:off x="498800" y="1483425"/>
            <a:ext cx="3546900" cy="295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>
            <a:spLocks noGrp="1"/>
          </p:cNvSpPr>
          <p:nvPr>
            <p:ph type="title"/>
          </p:nvPr>
        </p:nvSpPr>
        <p:spPr>
          <a:xfrm>
            <a:off x="53434" y="1899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Brokers: Creating your Broker Portal Account</a:t>
            </a:r>
            <a:endParaRPr dirty="0"/>
          </a:p>
        </p:txBody>
      </p:sp>
      <p:sp>
        <p:nvSpPr>
          <p:cNvPr id="276" name="Google Shape;276;p32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2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8" name="Google Shape;278;p32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9" name="Google Shape;2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017725"/>
            <a:ext cx="5943600" cy="2543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80" name="Google Shape;280;p32"/>
          <p:cNvSpPr txBox="1"/>
          <p:nvPr/>
        </p:nvSpPr>
        <p:spPr>
          <a:xfrm>
            <a:off x="6408300" y="1017725"/>
            <a:ext cx="2424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Confirm “Yes” or “No” if you are the principal of your agency</a:t>
            </a:r>
            <a:endParaRPr/>
          </a:p>
        </p:txBody>
      </p:sp>
      <p:pic>
        <p:nvPicPr>
          <p:cNvPr id="281" name="Google Shape;28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>
            <a:spLocks noGrp="1"/>
          </p:cNvSpPr>
          <p:nvPr>
            <p:ph type="title"/>
          </p:nvPr>
        </p:nvSpPr>
        <p:spPr>
          <a:xfrm>
            <a:off x="-6450" y="1899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Brokers: Creating your Broker Portal Account</a:t>
            </a:r>
            <a:endParaRPr dirty="0"/>
          </a:p>
        </p:txBody>
      </p:sp>
      <p:sp>
        <p:nvSpPr>
          <p:cNvPr id="288" name="Google Shape;288;p33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3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" name="Google Shape;290;p33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1" name="Google Shape;2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25" y="1000663"/>
            <a:ext cx="5410200" cy="2486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2" name="Google Shape;292;p33"/>
          <p:cNvSpPr txBox="1"/>
          <p:nvPr/>
        </p:nvSpPr>
        <p:spPr>
          <a:xfrm>
            <a:off x="5904769" y="1010144"/>
            <a:ext cx="24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Confirm your Agency status</a:t>
            </a:r>
            <a:endParaRPr/>
          </a:p>
        </p:txBody>
      </p:sp>
      <p:pic>
        <p:nvPicPr>
          <p:cNvPr id="293" name="Google Shape;29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>
            <a:spLocks noGrp="1"/>
          </p:cNvSpPr>
          <p:nvPr>
            <p:ph type="title"/>
          </p:nvPr>
        </p:nvSpPr>
        <p:spPr>
          <a:xfrm>
            <a:off x="53435" y="1899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Brokers: Creating your Broker Portal Account</a:t>
            </a:r>
            <a:endParaRPr dirty="0"/>
          </a:p>
        </p:txBody>
      </p:sp>
      <p:sp>
        <p:nvSpPr>
          <p:cNvPr id="300" name="Google Shape;300;p3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2" name="Google Shape;302;p3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3" name="Google Shape;3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976200"/>
            <a:ext cx="5172075" cy="2714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04" name="Google Shape;304;p34"/>
          <p:cNvSpPr txBox="1"/>
          <p:nvPr/>
        </p:nvSpPr>
        <p:spPr>
          <a:xfrm>
            <a:off x="5695350" y="1017725"/>
            <a:ext cx="26403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Set up your broker account with Email &amp; Password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Your password must include: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At least 6 characters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1 uppercase character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1 number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5" name="Google Shape;305;p34"/>
          <p:cNvSpPr/>
          <p:nvPr/>
        </p:nvSpPr>
        <p:spPr>
          <a:xfrm>
            <a:off x="387900" y="1331025"/>
            <a:ext cx="3657800" cy="295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457200" y="407650"/>
            <a:ext cx="46647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Training Topics</a:t>
            </a:r>
            <a:endParaRPr sz="1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57200" y="766775"/>
            <a:ext cx="6468300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01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How to Log-In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02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Existing Broker - How to Log-In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857250" lvl="0" indent="-85725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03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New Broker - Setting up an Account 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857250" lvl="0" indent="-85725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04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Broker Homepage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914400" lvl="0" indent="-368300" algn="l" rtl="0">
              <a:spcBef>
                <a:spcPts val="800"/>
              </a:spcBef>
              <a:spcAft>
                <a:spcPts val="0"/>
              </a:spcAft>
              <a:buClr>
                <a:srgbClr val="D5DFDE"/>
              </a:buClr>
              <a:buSzPts val="2200"/>
              <a:buFont typeface="Cormorant Garamond"/>
              <a:buChar char="●"/>
            </a:pPr>
            <a:r>
              <a:rPr lang="en" sz="2000" dirty="0">
                <a:solidFill>
                  <a:srgbClr val="D5DFD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rmorant Garamond"/>
              </a:rPr>
              <a:t>My Details</a:t>
            </a:r>
            <a:endParaRPr sz="2000" dirty="0">
              <a:solidFill>
                <a:srgbClr val="D5DFD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rmorant Garamond"/>
            </a:endParaRPr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Clr>
                <a:srgbClr val="D5DFDE"/>
              </a:buClr>
              <a:buSzPts val="2200"/>
              <a:buFont typeface="Cormorant Garamond"/>
              <a:buChar char="●"/>
            </a:pPr>
            <a:r>
              <a:rPr lang="en" sz="20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Start </a:t>
            </a:r>
            <a:r>
              <a:rPr lang="en" sz="2000" dirty="0">
                <a:solidFill>
                  <a:srgbClr val="D5DFD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rmorant Garamond"/>
              </a:rPr>
              <a:t>Selling</a:t>
            </a:r>
            <a:endParaRPr sz="2000" dirty="0">
              <a:solidFill>
                <a:srgbClr val="D5DFD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rmorant Garamond"/>
            </a:endParaRPr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Clr>
                <a:srgbClr val="D5DFDE"/>
              </a:buClr>
              <a:buSzPts val="2200"/>
              <a:buFont typeface="Cormorant Garamond"/>
              <a:buChar char="●"/>
            </a:pPr>
            <a:r>
              <a:rPr lang="en" sz="20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Agency Details</a:t>
            </a:r>
            <a:endParaRPr sz="20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Clr>
                <a:srgbClr val="D5DFDE"/>
              </a:buClr>
              <a:buSzPts val="2200"/>
              <a:buFont typeface="Cormorant Garamond"/>
              <a:buChar char="●"/>
            </a:pPr>
            <a:r>
              <a:rPr lang="en" sz="20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Locating Your BoB</a:t>
            </a:r>
            <a:endParaRPr sz="20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Clr>
                <a:srgbClr val="D5DFDE"/>
              </a:buClr>
              <a:buSzPts val="2200"/>
              <a:buFont typeface="Cormorant Garamond"/>
              <a:buChar char="●"/>
            </a:pPr>
            <a:r>
              <a:rPr lang="en" sz="20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Menu Items</a:t>
            </a:r>
            <a:endParaRPr sz="20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05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Contact Us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title"/>
          </p:nvPr>
        </p:nvSpPr>
        <p:spPr>
          <a:xfrm>
            <a:off x="60415" y="1899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Brokers: Creating your Broker Portal Account</a:t>
            </a:r>
            <a:endParaRPr dirty="0"/>
          </a:p>
        </p:txBody>
      </p:sp>
      <p:sp>
        <p:nvSpPr>
          <p:cNvPr id="313" name="Google Shape;313;p35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5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5" name="Google Shape;315;p35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6" name="Google Shape;3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51" y="1052400"/>
            <a:ext cx="5963967" cy="2678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17" name="Google Shape;317;p35"/>
          <p:cNvSpPr txBox="1"/>
          <p:nvPr/>
        </p:nvSpPr>
        <p:spPr>
          <a:xfrm>
            <a:off x="6507282" y="1330048"/>
            <a:ext cx="24240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Verify your account via your email used to create your account.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r>
              <a:rPr lang="en-US" dirty="0">
                <a:solidFill>
                  <a:schemeClr val="dk1"/>
                </a:solidFill>
              </a:rPr>
              <a:t>Note: Check your Spam folder as the email may not have routed directly to your inbox.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18" name="Google Shape;31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Broker Homepage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7"/>
          <p:cNvPicPr preferRelativeResize="0"/>
          <p:nvPr/>
        </p:nvPicPr>
        <p:blipFill rotWithShape="1">
          <a:blip r:embed="rId3">
            <a:alphaModFix/>
          </a:blip>
          <a:srcRect b="19967"/>
          <a:stretch/>
        </p:blipFill>
        <p:spPr>
          <a:xfrm>
            <a:off x="387575" y="969850"/>
            <a:ext cx="5665300" cy="31364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30" name="Google Shape;330;p37"/>
          <p:cNvSpPr txBox="1">
            <a:spLocks noGrp="1"/>
          </p:cNvSpPr>
          <p:nvPr>
            <p:ph type="title"/>
          </p:nvPr>
        </p:nvSpPr>
        <p:spPr>
          <a:xfrm>
            <a:off x="67395" y="18744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</a:t>
            </a:r>
            <a:endParaRPr dirty="0"/>
          </a:p>
        </p:txBody>
      </p:sp>
      <p:sp>
        <p:nvSpPr>
          <p:cNvPr id="331" name="Google Shape;331;p37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7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3" name="Google Shape;333;p37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" name="Google Shape;334;p37"/>
          <p:cNvSpPr txBox="1"/>
          <p:nvPr/>
        </p:nvSpPr>
        <p:spPr>
          <a:xfrm>
            <a:off x="1726063" y="4219815"/>
            <a:ext cx="5876617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Broker Account Homepage will allow you to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view and update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personal details, ready to sell documents, and agency details.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5" name="Google Shape;33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88" y="2480325"/>
            <a:ext cx="5534874" cy="15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7"/>
          <p:cNvSpPr/>
          <p:nvPr/>
        </p:nvSpPr>
        <p:spPr>
          <a:xfrm>
            <a:off x="387575" y="1626305"/>
            <a:ext cx="1377000" cy="12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37"/>
          <p:cNvSpPr/>
          <p:nvPr/>
        </p:nvSpPr>
        <p:spPr>
          <a:xfrm>
            <a:off x="2249325" y="2141550"/>
            <a:ext cx="18456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32FA6-85B4-4275-A333-F39E1C1858E6}"/>
              </a:ext>
            </a:extLst>
          </p:cNvPr>
          <p:cNvSpPr txBox="1"/>
          <p:nvPr/>
        </p:nvSpPr>
        <p:spPr>
          <a:xfrm>
            <a:off x="6179126" y="952276"/>
            <a:ext cx="28471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Oscar’s logo will be displayed in the Health First Health Plans Broker Portal supported by Oscar as we are using their technology platform.</a:t>
            </a:r>
          </a:p>
          <a:p>
            <a:endParaRPr lang="en-US" dirty="0"/>
          </a:p>
          <a:p>
            <a:r>
              <a:rPr lang="en-US" dirty="0"/>
              <a:t>The information and plans presented in this portal will be from Health First Health Plans and AdventHealth Advantage Plans.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8"/>
          <p:cNvPicPr preferRelativeResize="0"/>
          <p:nvPr/>
        </p:nvPicPr>
        <p:blipFill rotWithShape="1">
          <a:blip r:embed="rId3">
            <a:alphaModFix/>
          </a:blip>
          <a:srcRect b="19967"/>
          <a:stretch/>
        </p:blipFill>
        <p:spPr>
          <a:xfrm>
            <a:off x="387575" y="969850"/>
            <a:ext cx="5665300" cy="31364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45" name="Google Shape;345;p38"/>
          <p:cNvSpPr txBox="1">
            <a:spLocks noGrp="1"/>
          </p:cNvSpPr>
          <p:nvPr>
            <p:ph type="title"/>
          </p:nvPr>
        </p:nvSpPr>
        <p:spPr>
          <a:xfrm>
            <a:off x="81355" y="22158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My details</a:t>
            </a:r>
            <a:endParaRPr dirty="0"/>
          </a:p>
        </p:txBody>
      </p:sp>
      <p:sp>
        <p:nvSpPr>
          <p:cNvPr id="346" name="Google Shape;346;p38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8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8" name="Google Shape;348;p38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" name="Google Shape;349;p38"/>
          <p:cNvSpPr txBox="1"/>
          <p:nvPr/>
        </p:nvSpPr>
        <p:spPr>
          <a:xfrm>
            <a:off x="6160800" y="1122250"/>
            <a:ext cx="2907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My details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section will allow you to: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Update your personal details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Reset your password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Set marketing material preferences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Enter payment information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2" name="Google Shape;35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88" y="2480325"/>
            <a:ext cx="5534874" cy="15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8"/>
          <p:cNvSpPr/>
          <p:nvPr/>
        </p:nvSpPr>
        <p:spPr>
          <a:xfrm>
            <a:off x="451400" y="1908275"/>
            <a:ext cx="1728300" cy="21066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4" name="Google Shape;35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8"/>
          <p:cNvSpPr/>
          <p:nvPr/>
        </p:nvSpPr>
        <p:spPr>
          <a:xfrm>
            <a:off x="387575" y="1617180"/>
            <a:ext cx="1377000" cy="12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38"/>
          <p:cNvSpPr/>
          <p:nvPr/>
        </p:nvSpPr>
        <p:spPr>
          <a:xfrm>
            <a:off x="2249325" y="2141550"/>
            <a:ext cx="18456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9"/>
          <p:cNvSpPr txBox="1">
            <a:spLocks noGrp="1"/>
          </p:cNvSpPr>
          <p:nvPr>
            <p:ph type="title"/>
          </p:nvPr>
        </p:nvSpPr>
        <p:spPr>
          <a:xfrm>
            <a:off x="0" y="21502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My details</a:t>
            </a:r>
            <a:endParaRPr dirty="0"/>
          </a:p>
        </p:txBody>
      </p:sp>
      <p:sp>
        <p:nvSpPr>
          <p:cNvPr id="363" name="Google Shape;363;p3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5" name="Google Shape;365;p3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6" name="Google Shape;36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077" y="954712"/>
            <a:ext cx="2402100" cy="33357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67" name="Google Shape;36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7935" y="948494"/>
            <a:ext cx="2688654" cy="2514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68" name="Google Shape;368;p39"/>
          <p:cNvSpPr/>
          <p:nvPr/>
        </p:nvSpPr>
        <p:spPr>
          <a:xfrm rot="5400000">
            <a:off x="1608754" y="2462081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9"/>
          <p:cNvSpPr/>
          <p:nvPr/>
        </p:nvSpPr>
        <p:spPr>
          <a:xfrm>
            <a:off x="3460532" y="1962762"/>
            <a:ext cx="465000" cy="9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9"/>
          <p:cNvSpPr/>
          <p:nvPr/>
        </p:nvSpPr>
        <p:spPr>
          <a:xfrm>
            <a:off x="3353022" y="2879137"/>
            <a:ext cx="465000" cy="9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9"/>
          <p:cNvSpPr/>
          <p:nvPr/>
        </p:nvSpPr>
        <p:spPr>
          <a:xfrm>
            <a:off x="3353022" y="2578694"/>
            <a:ext cx="465000" cy="9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9"/>
          <p:cNvSpPr/>
          <p:nvPr/>
        </p:nvSpPr>
        <p:spPr>
          <a:xfrm rot="10800000" flipH="1">
            <a:off x="3353023" y="3713084"/>
            <a:ext cx="833400" cy="6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9"/>
          <p:cNvSpPr/>
          <p:nvPr/>
        </p:nvSpPr>
        <p:spPr>
          <a:xfrm rot="10800000" flipH="1">
            <a:off x="3353023" y="3432044"/>
            <a:ext cx="833400" cy="6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9"/>
          <p:cNvSpPr/>
          <p:nvPr/>
        </p:nvSpPr>
        <p:spPr>
          <a:xfrm rot="10800000" flipH="1">
            <a:off x="5849607" y="2177100"/>
            <a:ext cx="833400" cy="9385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"/>
          <p:cNvSpPr/>
          <p:nvPr/>
        </p:nvSpPr>
        <p:spPr>
          <a:xfrm rot="10800000" flipH="1">
            <a:off x="5849607" y="2564363"/>
            <a:ext cx="833400" cy="9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9"/>
          <p:cNvSpPr/>
          <p:nvPr/>
        </p:nvSpPr>
        <p:spPr>
          <a:xfrm rot="10800000" flipH="1">
            <a:off x="7389345" y="2571750"/>
            <a:ext cx="833400" cy="11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9"/>
          <p:cNvSpPr/>
          <p:nvPr/>
        </p:nvSpPr>
        <p:spPr>
          <a:xfrm rot="10800000" flipH="1">
            <a:off x="5876421" y="1780185"/>
            <a:ext cx="833400" cy="6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9"/>
          <p:cNvSpPr/>
          <p:nvPr/>
        </p:nvSpPr>
        <p:spPr>
          <a:xfrm rot="10800000" flipH="1">
            <a:off x="5842186" y="1331257"/>
            <a:ext cx="833400" cy="11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" name="Google Shape;379;p39"/>
          <p:cNvSpPr txBox="1"/>
          <p:nvPr/>
        </p:nvSpPr>
        <p:spPr>
          <a:xfrm>
            <a:off x="5683554" y="3499993"/>
            <a:ext cx="2639352" cy="60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Update your Name, Contact Details &amp; Mailing Address in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Basic Details</a:t>
            </a:r>
          </a:p>
        </p:txBody>
      </p:sp>
      <p:pic>
        <p:nvPicPr>
          <p:cNvPr id="380" name="Google Shape;38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750" y="1240775"/>
            <a:ext cx="2501350" cy="2851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81" name="Google Shape;381;p39"/>
          <p:cNvSpPr/>
          <p:nvPr/>
        </p:nvSpPr>
        <p:spPr>
          <a:xfrm>
            <a:off x="360200" y="2041525"/>
            <a:ext cx="2257200" cy="4110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2" name="Google Shape;38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047A90-BAEA-4A7C-A614-B5D49AF22577}"/>
              </a:ext>
            </a:extLst>
          </p:cNvPr>
          <p:cNvSpPr txBox="1"/>
          <p:nvPr/>
        </p:nvSpPr>
        <p:spPr>
          <a:xfrm>
            <a:off x="1797699" y="4462347"/>
            <a:ext cx="572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edit your email, you will need to email: </a:t>
            </a:r>
            <a:r>
              <a:rPr lang="en-US" sz="1400" u="sng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hf-brokers@plusoscar.com</a:t>
            </a:r>
            <a:r>
              <a:rPr lang="en-US" sz="1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sz="1400" b="1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0"/>
          <p:cNvSpPr txBox="1">
            <a:spLocks noGrp="1"/>
          </p:cNvSpPr>
          <p:nvPr>
            <p:ph type="title"/>
          </p:nvPr>
        </p:nvSpPr>
        <p:spPr>
          <a:xfrm>
            <a:off x="0" y="20537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My details</a:t>
            </a:r>
            <a:endParaRPr dirty="0"/>
          </a:p>
        </p:txBody>
      </p:sp>
      <p:sp>
        <p:nvSpPr>
          <p:cNvPr id="389" name="Google Shape;389;p40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0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1" name="Google Shape;391;p40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92" name="Google Shape;39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8334" y="1409199"/>
            <a:ext cx="2649769" cy="25141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93" name="Google Shape;393;p40"/>
          <p:cNvSpPr/>
          <p:nvPr/>
        </p:nvSpPr>
        <p:spPr>
          <a:xfrm rot="5400000">
            <a:off x="1619498" y="2474275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0"/>
          <p:cNvSpPr txBox="1"/>
          <p:nvPr/>
        </p:nvSpPr>
        <p:spPr>
          <a:xfrm>
            <a:off x="6211638" y="1335006"/>
            <a:ext cx="2481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Clicking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Account password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will force a pop-up that allows you to reset your current password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5" name="Google Shape;39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750" y="1240775"/>
            <a:ext cx="2501350" cy="2851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96" name="Google Shape;396;p40"/>
          <p:cNvSpPr/>
          <p:nvPr/>
        </p:nvSpPr>
        <p:spPr>
          <a:xfrm>
            <a:off x="360200" y="2574925"/>
            <a:ext cx="2257200" cy="4110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7" name="Google Shape;39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1"/>
          <p:cNvSpPr txBox="1">
            <a:spLocks noGrp="1"/>
          </p:cNvSpPr>
          <p:nvPr>
            <p:ph type="title"/>
          </p:nvPr>
        </p:nvSpPr>
        <p:spPr>
          <a:xfrm>
            <a:off x="19535" y="1944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My details</a:t>
            </a:r>
            <a:endParaRPr dirty="0"/>
          </a:p>
        </p:txBody>
      </p:sp>
      <p:sp>
        <p:nvSpPr>
          <p:cNvPr id="404" name="Google Shape;404;p41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1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6" name="Google Shape;406;p41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7" name="Google Shape;40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550" y="1170115"/>
            <a:ext cx="4001475" cy="21349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08" name="Google Shape;40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7348" y="2338030"/>
            <a:ext cx="1014777" cy="202943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1"/>
          <p:cNvSpPr/>
          <p:nvPr/>
        </p:nvSpPr>
        <p:spPr>
          <a:xfrm>
            <a:off x="3742535" y="2525234"/>
            <a:ext cx="1074600" cy="202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1"/>
          <p:cNvSpPr/>
          <p:nvPr/>
        </p:nvSpPr>
        <p:spPr>
          <a:xfrm rot="5400000">
            <a:off x="1670250" y="2459350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1"/>
          <p:cNvSpPr txBox="1"/>
          <p:nvPr/>
        </p:nvSpPr>
        <p:spPr>
          <a:xfrm>
            <a:off x="3651549" y="3466075"/>
            <a:ext cx="4834359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Marketing materials preferences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will allow you to select which emails and marketing materials you would like to receive from Health First Health Plans based on preferred lines of business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2" name="Google Shape;41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750" y="1240775"/>
            <a:ext cx="2501350" cy="2851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13" name="Google Shape;413;p41"/>
          <p:cNvSpPr/>
          <p:nvPr/>
        </p:nvSpPr>
        <p:spPr>
          <a:xfrm>
            <a:off x="360200" y="3032125"/>
            <a:ext cx="2257200" cy="4110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4" name="Google Shape;414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2"/>
          <p:cNvSpPr txBox="1">
            <a:spLocks noGrp="1"/>
          </p:cNvSpPr>
          <p:nvPr>
            <p:ph type="title"/>
          </p:nvPr>
        </p:nvSpPr>
        <p:spPr>
          <a:xfrm>
            <a:off x="53434" y="21437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My details</a:t>
            </a:r>
            <a:endParaRPr dirty="0"/>
          </a:p>
        </p:txBody>
      </p:sp>
      <p:sp>
        <p:nvSpPr>
          <p:cNvPr id="421" name="Google Shape;421;p42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2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3" name="Google Shape;423;p42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4" name="Google Shape;424;p42"/>
          <p:cNvSpPr/>
          <p:nvPr/>
        </p:nvSpPr>
        <p:spPr>
          <a:xfrm rot="5400000">
            <a:off x="1670250" y="2504095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2"/>
          <p:cNvSpPr txBox="1"/>
          <p:nvPr/>
        </p:nvSpPr>
        <p:spPr>
          <a:xfrm>
            <a:off x="6590105" y="610684"/>
            <a:ext cx="2240253" cy="27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 paid commissions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will prompt you to enter your social security number,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upload your W-9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include your preferred payment method.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dirty="0"/>
              <a:t>Health First brokers will have a Direct Deposit (ACH) payment method option available.</a:t>
            </a:r>
          </a:p>
        </p:txBody>
      </p:sp>
      <p:pic>
        <p:nvPicPr>
          <p:cNvPr id="427" name="Google Shape;42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750" y="1240775"/>
            <a:ext cx="2501350" cy="2851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28" name="Google Shape;428;p42"/>
          <p:cNvSpPr/>
          <p:nvPr/>
        </p:nvSpPr>
        <p:spPr>
          <a:xfrm>
            <a:off x="360200" y="3489325"/>
            <a:ext cx="2257200" cy="4110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0" name="Google Shape;43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9;p22">
            <a:extLst>
              <a:ext uri="{FF2B5EF4-FFF2-40B4-BE49-F238E27FC236}">
                <a16:creationId xmlns:a16="http://schemas.microsoft.com/office/drawing/2014/main" id="{461B6B51-37DD-48EF-B44F-5352C724533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6001" y="1228394"/>
            <a:ext cx="3103654" cy="2851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29" name="Google Shape;429;p42"/>
          <p:cNvSpPr/>
          <p:nvPr/>
        </p:nvSpPr>
        <p:spPr>
          <a:xfrm>
            <a:off x="5113939" y="3730775"/>
            <a:ext cx="1210800" cy="1695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B747C-AF56-244B-9B15-61FF9A9D5032}"/>
              </a:ext>
            </a:extLst>
          </p:cNvPr>
          <p:cNvSpPr txBox="1"/>
          <p:nvPr/>
        </p:nvSpPr>
        <p:spPr>
          <a:xfrm>
            <a:off x="6599155" y="3497251"/>
            <a:ext cx="2240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Roboto"/>
                <a:ea typeface="Roboto"/>
                <a:cs typeface="Roboto"/>
                <a:sym typeface="Roboto"/>
              </a:rPr>
              <a:t>Note: if you receive commissions through an Agency, you do </a:t>
            </a:r>
            <a:r>
              <a:rPr lang="en-US" b="1" i="1" dirty="0">
                <a:latin typeface="Roboto"/>
                <a:ea typeface="Roboto"/>
                <a:cs typeface="Roboto"/>
                <a:sym typeface="Roboto"/>
              </a:rPr>
              <a:t>not</a:t>
            </a:r>
            <a:r>
              <a:rPr lang="en-US" i="1" dirty="0">
                <a:latin typeface="Roboto"/>
                <a:ea typeface="Roboto"/>
                <a:cs typeface="Roboto"/>
                <a:sym typeface="Roboto"/>
              </a:rPr>
              <a:t> need to complete this section.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"/>
          <p:cNvSpPr txBox="1">
            <a:spLocks noGrp="1"/>
          </p:cNvSpPr>
          <p:nvPr>
            <p:ph type="title"/>
          </p:nvPr>
        </p:nvSpPr>
        <p:spPr>
          <a:xfrm>
            <a:off x="53435" y="18476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Start selling</a:t>
            </a:r>
            <a:endParaRPr dirty="0"/>
          </a:p>
        </p:txBody>
      </p:sp>
      <p:sp>
        <p:nvSpPr>
          <p:cNvPr id="437" name="Google Shape;437;p43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3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9" name="Google Shape;439;p43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0" name="Google Shape;440;p43"/>
          <p:cNvPicPr preferRelativeResize="0"/>
          <p:nvPr/>
        </p:nvPicPr>
        <p:blipFill rotWithShape="1">
          <a:blip r:embed="rId3">
            <a:alphaModFix/>
          </a:blip>
          <a:srcRect b="19967"/>
          <a:stretch/>
        </p:blipFill>
        <p:spPr>
          <a:xfrm>
            <a:off x="387575" y="969850"/>
            <a:ext cx="5665300" cy="313643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3"/>
          <p:cNvSpPr txBox="1"/>
          <p:nvPr/>
        </p:nvSpPr>
        <p:spPr>
          <a:xfrm>
            <a:off x="6160800" y="1122250"/>
            <a:ext cx="2907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Start selling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section requires you to: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Upload proof of E&amp;O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coverage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 the producer agreement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 appointed to sell Individual and Family Plans (IFP)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 appointed and certified to sell Medicare Advantage (MA)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4" name="Google Shape;44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88" y="2480325"/>
            <a:ext cx="5534874" cy="15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3"/>
          <p:cNvSpPr/>
          <p:nvPr/>
        </p:nvSpPr>
        <p:spPr>
          <a:xfrm>
            <a:off x="387575" y="1629555"/>
            <a:ext cx="1377000" cy="12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43"/>
          <p:cNvSpPr/>
          <p:nvPr/>
        </p:nvSpPr>
        <p:spPr>
          <a:xfrm>
            <a:off x="2249325" y="2141550"/>
            <a:ext cx="18456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43"/>
          <p:cNvSpPr/>
          <p:nvPr/>
        </p:nvSpPr>
        <p:spPr>
          <a:xfrm>
            <a:off x="2279875" y="1908275"/>
            <a:ext cx="1845600" cy="21231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4"/>
          <p:cNvSpPr txBox="1">
            <a:spLocks noGrp="1"/>
          </p:cNvSpPr>
          <p:nvPr>
            <p:ph type="title"/>
          </p:nvPr>
        </p:nvSpPr>
        <p:spPr>
          <a:xfrm>
            <a:off x="0" y="1649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Start selling</a:t>
            </a:r>
            <a:endParaRPr dirty="0"/>
          </a:p>
        </p:txBody>
      </p:sp>
      <p:sp>
        <p:nvSpPr>
          <p:cNvPr id="455" name="Google Shape;455;p4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7" name="Google Shape;457;p4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8" name="Google Shape;458;p44"/>
          <p:cNvSpPr/>
          <p:nvPr/>
        </p:nvSpPr>
        <p:spPr>
          <a:xfrm rot="5400000">
            <a:off x="1824580" y="2334175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4"/>
          <p:cNvSpPr txBox="1"/>
          <p:nvPr/>
        </p:nvSpPr>
        <p:spPr>
          <a:xfrm>
            <a:off x="3184849" y="3454750"/>
            <a:ext cx="4632226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Upload proof of E&amp;O coverage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will ask you to upload your E&amp;O document, select who the policy covers, and enter the dates for which the policy is valid for. 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edit or remove the current E&amp;O document, you will need to email: </a:t>
            </a:r>
            <a:r>
              <a:rPr lang="en" u="sng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hf-brokers@plusoscar.com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44"/>
          <p:cNvSpPr txBox="1"/>
          <p:nvPr/>
        </p:nvSpPr>
        <p:spPr>
          <a:xfrm>
            <a:off x="3614150" y="1711275"/>
            <a:ext cx="2978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</a:rPr>
              <a:t>In order to edit or remove your current proof of errors &amp; omissions coverage, please email </a:t>
            </a:r>
            <a:r>
              <a:rPr lang="en" sz="7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@plusoscar.com</a:t>
            </a:r>
            <a:endParaRPr/>
          </a:p>
        </p:txBody>
      </p:sp>
      <p:pic>
        <p:nvPicPr>
          <p:cNvPr id="461" name="Google Shape;46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925" y="1079025"/>
            <a:ext cx="2644600" cy="29557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62" name="Google Shape;462;p44"/>
          <p:cNvSpPr/>
          <p:nvPr/>
        </p:nvSpPr>
        <p:spPr>
          <a:xfrm>
            <a:off x="418875" y="1921700"/>
            <a:ext cx="2305800" cy="4536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3" name="Google Shape;46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2280" y="968475"/>
            <a:ext cx="3733724" cy="248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64" name="Google Shape;46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4"/>
          <p:cNvSpPr/>
          <p:nvPr/>
        </p:nvSpPr>
        <p:spPr>
          <a:xfrm>
            <a:off x="235500" y="1351200"/>
            <a:ext cx="2644500" cy="423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8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your Broker Portal</a:t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9" name="Google Shape;89;p17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675" y="260025"/>
            <a:ext cx="2724150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86300" y="1379650"/>
            <a:ext cx="41277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508125" y="1107350"/>
            <a:ext cx="496155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 a broker, your time is valuable, so we would like to make it easy for you to access the tools you need in one location.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the Broker Portal you will be able to: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Get appointed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Update your account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Quote &amp; enroll clients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Review &amp; manage your BoB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View commissions</a:t>
            </a:r>
            <a:endParaRPr dirty="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20D5C0-79C0-4055-8D32-9B42BEB41638}"/>
              </a:ext>
            </a:extLst>
          </p:cNvPr>
          <p:cNvSpPr txBox="1"/>
          <p:nvPr/>
        </p:nvSpPr>
        <p:spPr>
          <a:xfrm>
            <a:off x="512618" y="3345873"/>
            <a:ext cx="631117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have questions, please reach out to the Oscar Broker Support team at </a:t>
            </a:r>
            <a:r>
              <a:rPr lang="en-US" sz="1500" u="sng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hf-brokers@plusoscar.com</a:t>
            </a:r>
            <a:r>
              <a:rPr lang="en-US" sz="1500" u="sng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</a:p>
          <a:p>
            <a:endParaRPr lang="en-US" sz="1500" u="sng" dirty="0">
              <a:solidFill>
                <a:schemeClr val="accent5"/>
              </a:solidFill>
              <a:latin typeface="Roboto"/>
              <a:ea typeface="Roboto"/>
              <a:sym typeface="Roboto"/>
            </a:endParaRPr>
          </a:p>
          <a:p>
            <a:r>
              <a:rPr lang="en-US" dirty="0">
                <a:sym typeface="Roboto"/>
              </a:rPr>
              <a:t>or Health First Broker Services at 321.434.5265 or </a:t>
            </a:r>
            <a:r>
              <a:rPr lang="en-US" dirty="0">
                <a:sym typeface="Roboto"/>
                <a:hlinkClick r:id="rId7"/>
              </a:rPr>
              <a:t>HFBroker@HF.org</a:t>
            </a:r>
            <a:r>
              <a:rPr lang="en-US" dirty="0">
                <a:sym typeface="Roboto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5"/>
          <p:cNvSpPr txBox="1">
            <a:spLocks noGrp="1"/>
          </p:cNvSpPr>
          <p:nvPr>
            <p:ph type="title"/>
          </p:nvPr>
        </p:nvSpPr>
        <p:spPr>
          <a:xfrm>
            <a:off x="53435" y="200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Start selling</a:t>
            </a:r>
            <a:endParaRPr dirty="0"/>
          </a:p>
        </p:txBody>
      </p:sp>
      <p:sp>
        <p:nvSpPr>
          <p:cNvPr id="472" name="Google Shape;472;p45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5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4" name="Google Shape;474;p45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5" name="Google Shape;475;p45"/>
          <p:cNvSpPr/>
          <p:nvPr/>
        </p:nvSpPr>
        <p:spPr>
          <a:xfrm rot="5400000">
            <a:off x="1824580" y="2334175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5"/>
          <p:cNvSpPr txBox="1"/>
          <p:nvPr/>
        </p:nvSpPr>
        <p:spPr>
          <a:xfrm>
            <a:off x="6662400" y="1142875"/>
            <a:ext cx="2481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 producer agreement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will prompt you to review, and digitally sign the Health First Agent and Agency  Agreement and Commission Schedule.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This agreement must be signed based on the exact spelling of your name from your insurance license. 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7" name="Google Shape;47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925" y="1079025"/>
            <a:ext cx="2644600" cy="29557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78" name="Google Shape;478;p45"/>
          <p:cNvSpPr/>
          <p:nvPr/>
        </p:nvSpPr>
        <p:spPr>
          <a:xfrm>
            <a:off x="418875" y="2455100"/>
            <a:ext cx="2305800" cy="4536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9" name="Google Shape;47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2280" y="990475"/>
            <a:ext cx="2957720" cy="35067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82" name="Google Shape;482;p45"/>
          <p:cNvSpPr/>
          <p:nvPr/>
        </p:nvSpPr>
        <p:spPr>
          <a:xfrm>
            <a:off x="235500" y="1351200"/>
            <a:ext cx="2627980" cy="423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8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6"/>
          <p:cNvSpPr txBox="1">
            <a:spLocks noGrp="1"/>
          </p:cNvSpPr>
          <p:nvPr>
            <p:ph type="title"/>
          </p:nvPr>
        </p:nvSpPr>
        <p:spPr>
          <a:xfrm>
            <a:off x="0" y="18940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Start selling</a:t>
            </a:r>
            <a:endParaRPr dirty="0"/>
          </a:p>
        </p:txBody>
      </p:sp>
      <p:sp>
        <p:nvSpPr>
          <p:cNvPr id="488" name="Google Shape;488;p46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6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0" name="Google Shape;490;p46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1" name="Google Shape;491;p46"/>
          <p:cNvSpPr/>
          <p:nvPr/>
        </p:nvSpPr>
        <p:spPr>
          <a:xfrm rot="5400000">
            <a:off x="1824580" y="2334175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2" name="Google Shape;49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925" y="1079025"/>
            <a:ext cx="2644600" cy="29557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93" name="Google Shape;493;p46"/>
          <p:cNvSpPr/>
          <p:nvPr/>
        </p:nvSpPr>
        <p:spPr>
          <a:xfrm>
            <a:off x="418875" y="2912300"/>
            <a:ext cx="2305800" cy="4536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4" name="Google Shape;49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7551" y="1194946"/>
            <a:ext cx="5506524" cy="1537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95" name="Google Shape;495;p46"/>
          <p:cNvSpPr txBox="1"/>
          <p:nvPr/>
        </p:nvSpPr>
        <p:spPr>
          <a:xfrm>
            <a:off x="3399881" y="2868157"/>
            <a:ext cx="5283299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 appointed to sell Individual and Family Plans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you will be able to request your FL appointment and have it processed within 5-7 business days. 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Additional details to be shared in the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to Get Appointed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supplementary training.</a:t>
            </a:r>
          </a:p>
        </p:txBody>
      </p:sp>
      <p:pic>
        <p:nvPicPr>
          <p:cNvPr id="496" name="Google Shape;49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46"/>
          <p:cNvSpPr/>
          <p:nvPr/>
        </p:nvSpPr>
        <p:spPr>
          <a:xfrm>
            <a:off x="235500" y="1351200"/>
            <a:ext cx="2549264" cy="423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8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F07153-ADC2-4FA1-8C9B-2D9726A2E208}"/>
              </a:ext>
            </a:extLst>
          </p:cNvPr>
          <p:cNvSpPr txBox="1"/>
          <p:nvPr/>
        </p:nvSpPr>
        <p:spPr>
          <a:xfrm flipH="1">
            <a:off x="3865046" y="2384362"/>
            <a:ext cx="49545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1"/>
                </a:solidFill>
              </a:rPr>
              <a:t>XXXX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"/>
          <p:cNvSpPr txBox="1">
            <a:spLocks noGrp="1"/>
          </p:cNvSpPr>
          <p:nvPr>
            <p:ph type="title"/>
          </p:nvPr>
        </p:nvSpPr>
        <p:spPr>
          <a:xfrm>
            <a:off x="0" y="18027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Get Certified to Sell Medicare</a:t>
            </a:r>
            <a:endParaRPr dirty="0"/>
          </a:p>
        </p:txBody>
      </p:sp>
      <p:sp>
        <p:nvSpPr>
          <p:cNvPr id="437" name="Google Shape;437;p43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3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9" name="Google Shape;439;p43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3" name="Google Shape;443;p43"/>
          <p:cNvSpPr txBox="1"/>
          <p:nvPr/>
        </p:nvSpPr>
        <p:spPr>
          <a:xfrm>
            <a:off x="3089563" y="1403674"/>
            <a:ext cx="5870311" cy="286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have already completed your Health First Required Medicare Certification (HFMC) and provided your AHIP Certification to Health First </a:t>
            </a:r>
            <a:r>
              <a:rPr lang="en-US" u="sng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by August 20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your information has been transferred to Oscar. You will see this information in your Oscar Broker Portal by September 5. </a:t>
            </a:r>
          </a:p>
          <a:p>
            <a:pPr>
              <a:buClr>
                <a:schemeClr val="dk1"/>
              </a:buClr>
              <a:buSzPts val="1100"/>
            </a:pPr>
            <a:endParaRPr lang="en-US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did not complete your HFMC or AHIP certifications by August 20, you will be required to complete all requirements through the Broker Portal, shown here under </a:t>
            </a:r>
            <a:r>
              <a:rPr lang="en-US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 certified to sell Medicare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9700" lvl="2">
              <a:buClr>
                <a:schemeClr val="dk1"/>
              </a:buClr>
              <a:buSzPts val="1400"/>
            </a:pPr>
            <a:endParaRPr lang="en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5" name="Google Shape;44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323FF9-AA38-4923-BD50-994634DE1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43" y="1146017"/>
            <a:ext cx="2649130" cy="2951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098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7"/>
          <p:cNvSpPr txBox="1">
            <a:spLocks noGrp="1"/>
          </p:cNvSpPr>
          <p:nvPr>
            <p:ph type="title"/>
          </p:nvPr>
        </p:nvSpPr>
        <p:spPr>
          <a:xfrm>
            <a:off x="70910" y="1899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Start selling</a:t>
            </a:r>
            <a:endParaRPr dirty="0"/>
          </a:p>
        </p:txBody>
      </p:sp>
      <p:sp>
        <p:nvSpPr>
          <p:cNvPr id="504" name="Google Shape;504;p47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7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6" name="Google Shape;506;p47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7" name="Google Shape;507;p47"/>
          <p:cNvSpPr/>
          <p:nvPr/>
        </p:nvSpPr>
        <p:spPr>
          <a:xfrm rot="5400000">
            <a:off x="1824580" y="2334175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8" name="Google Shape;50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925" y="1079025"/>
            <a:ext cx="2644600" cy="29557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09" name="Google Shape;509;p47"/>
          <p:cNvSpPr/>
          <p:nvPr/>
        </p:nvSpPr>
        <p:spPr>
          <a:xfrm>
            <a:off x="418875" y="3445700"/>
            <a:ext cx="2305800" cy="4536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7"/>
          <p:cNvSpPr txBox="1"/>
          <p:nvPr/>
        </p:nvSpPr>
        <p:spPr>
          <a:xfrm>
            <a:off x="3399880" y="2847066"/>
            <a:ext cx="5198065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 certified to sell Medicare,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you will be able to begin the certification process to sell 2022 Medicare Advantage plans.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Appointment and certification will take place for MA in this step. 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Additional details to be shared in the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to Get Appointed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supplementary training.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1" name="Google Shape;51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9880" y="1142875"/>
            <a:ext cx="4920830" cy="15540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12" name="Google Shape;51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47"/>
          <p:cNvSpPr/>
          <p:nvPr/>
        </p:nvSpPr>
        <p:spPr>
          <a:xfrm>
            <a:off x="228573" y="1351200"/>
            <a:ext cx="2629025" cy="423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85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95E285-5AF4-401D-A136-EBE8463B53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04" y="3055466"/>
            <a:ext cx="252577" cy="252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5DA85B-29B5-407D-A77D-2F71D4BA1B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158" y="3551915"/>
            <a:ext cx="252577" cy="22731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8"/>
          <p:cNvSpPr txBox="1">
            <a:spLocks noGrp="1"/>
          </p:cNvSpPr>
          <p:nvPr>
            <p:ph type="title"/>
          </p:nvPr>
        </p:nvSpPr>
        <p:spPr>
          <a:xfrm>
            <a:off x="53435" y="183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Agency details</a:t>
            </a:r>
            <a:endParaRPr dirty="0"/>
          </a:p>
        </p:txBody>
      </p:sp>
      <p:sp>
        <p:nvSpPr>
          <p:cNvPr id="520" name="Google Shape;520;p48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8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2" name="Google Shape;522;p48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3" name="Google Shape;523;p48"/>
          <p:cNvPicPr preferRelativeResize="0"/>
          <p:nvPr/>
        </p:nvPicPr>
        <p:blipFill rotWithShape="1">
          <a:blip r:embed="rId3">
            <a:alphaModFix/>
          </a:blip>
          <a:srcRect b="19967"/>
          <a:stretch/>
        </p:blipFill>
        <p:spPr>
          <a:xfrm>
            <a:off x="387575" y="969850"/>
            <a:ext cx="5665300" cy="3136438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48"/>
          <p:cNvSpPr txBox="1"/>
          <p:nvPr/>
        </p:nvSpPr>
        <p:spPr>
          <a:xfrm>
            <a:off x="6052875" y="1365200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Agency details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section allows you to: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Update agency details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Enter agency payment information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6" name="Google Shape;52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88" y="2480325"/>
            <a:ext cx="5534874" cy="15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8"/>
          <p:cNvSpPr/>
          <p:nvPr/>
        </p:nvSpPr>
        <p:spPr>
          <a:xfrm>
            <a:off x="4196287" y="1911550"/>
            <a:ext cx="1783000" cy="21231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8" name="Google Shape;52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8"/>
          <p:cNvSpPr/>
          <p:nvPr/>
        </p:nvSpPr>
        <p:spPr>
          <a:xfrm>
            <a:off x="387575" y="1638680"/>
            <a:ext cx="1377000" cy="12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1" name="Google Shape;531;p48"/>
          <p:cNvSpPr/>
          <p:nvPr/>
        </p:nvSpPr>
        <p:spPr>
          <a:xfrm>
            <a:off x="2249325" y="2141550"/>
            <a:ext cx="17830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9"/>
          <p:cNvSpPr txBox="1">
            <a:spLocks noGrp="1"/>
          </p:cNvSpPr>
          <p:nvPr>
            <p:ph type="title"/>
          </p:nvPr>
        </p:nvSpPr>
        <p:spPr>
          <a:xfrm>
            <a:off x="53434" y="1987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Agency details</a:t>
            </a:r>
            <a:endParaRPr dirty="0"/>
          </a:p>
        </p:txBody>
      </p:sp>
      <p:sp>
        <p:nvSpPr>
          <p:cNvPr id="538" name="Google Shape;538;p4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0" name="Google Shape;540;p4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2" name="Google Shape;542;p49"/>
          <p:cNvSpPr/>
          <p:nvPr/>
        </p:nvSpPr>
        <p:spPr>
          <a:xfrm rot="5400000">
            <a:off x="1976980" y="2334175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3" name="Google Shape;54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2925" y="1142875"/>
            <a:ext cx="2333717" cy="308623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44" name="Google Shape;544;p49"/>
          <p:cNvSpPr/>
          <p:nvPr/>
        </p:nvSpPr>
        <p:spPr>
          <a:xfrm>
            <a:off x="3818100" y="2180850"/>
            <a:ext cx="384000" cy="6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9"/>
          <p:cNvSpPr/>
          <p:nvPr/>
        </p:nvSpPr>
        <p:spPr>
          <a:xfrm>
            <a:off x="3818100" y="2409450"/>
            <a:ext cx="384000" cy="6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9"/>
          <p:cNvSpPr/>
          <p:nvPr/>
        </p:nvSpPr>
        <p:spPr>
          <a:xfrm>
            <a:off x="6297725" y="1548050"/>
            <a:ext cx="516900" cy="6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9"/>
          <p:cNvSpPr/>
          <p:nvPr/>
        </p:nvSpPr>
        <p:spPr>
          <a:xfrm>
            <a:off x="6297725" y="2492288"/>
            <a:ext cx="516900" cy="6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9"/>
          <p:cNvSpPr/>
          <p:nvPr/>
        </p:nvSpPr>
        <p:spPr>
          <a:xfrm>
            <a:off x="7934175" y="2492288"/>
            <a:ext cx="516900" cy="6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9"/>
          <p:cNvSpPr txBox="1"/>
          <p:nvPr/>
        </p:nvSpPr>
        <p:spPr>
          <a:xfrm>
            <a:off x="6147300" y="3254350"/>
            <a:ext cx="2822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Agency details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will allow you to update and manage your agency’s basic information </a:t>
            </a:r>
            <a:r>
              <a:rPr lang="en" i="1" u="sng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are the principal broker</a:t>
            </a:r>
            <a:endParaRPr i="1" u="sng" dirty="0"/>
          </a:p>
        </p:txBody>
      </p:sp>
      <p:pic>
        <p:nvPicPr>
          <p:cNvPr id="550" name="Google Shape;55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225" y="1222225"/>
            <a:ext cx="2456204" cy="2766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51" name="Google Shape;551;p49"/>
          <p:cNvSpPr/>
          <p:nvPr/>
        </p:nvSpPr>
        <p:spPr>
          <a:xfrm>
            <a:off x="566625" y="2016875"/>
            <a:ext cx="2229900" cy="4536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2" name="Google Shape;55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0172" y="1160125"/>
            <a:ext cx="2625925" cy="2109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53" name="Google Shape;553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9284" y="4406612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2A74DA9-6342-40DB-9269-2A3C50B22B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9000" y="2702488"/>
            <a:ext cx="2405455" cy="35650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0"/>
          <p:cNvSpPr txBox="1">
            <a:spLocks noGrp="1"/>
          </p:cNvSpPr>
          <p:nvPr>
            <p:ph type="title"/>
          </p:nvPr>
        </p:nvSpPr>
        <p:spPr>
          <a:xfrm>
            <a:off x="0" y="1849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Locating your </a:t>
            </a:r>
            <a:r>
              <a:rPr lang="en" dirty="0" err="1"/>
              <a:t>BoB</a:t>
            </a:r>
            <a:endParaRPr dirty="0"/>
          </a:p>
        </p:txBody>
      </p:sp>
      <p:sp>
        <p:nvSpPr>
          <p:cNvPr id="560" name="Google Shape;560;p50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50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2" name="Google Shape;562;p50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63" name="Google Shape;563;p50"/>
          <p:cNvPicPr preferRelativeResize="0"/>
          <p:nvPr/>
        </p:nvPicPr>
        <p:blipFill rotWithShape="1">
          <a:blip r:embed="rId3">
            <a:alphaModFix/>
          </a:blip>
          <a:srcRect b="19967"/>
          <a:stretch/>
        </p:blipFill>
        <p:spPr>
          <a:xfrm>
            <a:off x="373614" y="961651"/>
            <a:ext cx="5665300" cy="31364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66" name="Google Shape;566;p50"/>
          <p:cNvSpPr/>
          <p:nvPr/>
        </p:nvSpPr>
        <p:spPr>
          <a:xfrm>
            <a:off x="4378650" y="969850"/>
            <a:ext cx="573600" cy="2361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50"/>
          <p:cNvSpPr/>
          <p:nvPr/>
        </p:nvSpPr>
        <p:spPr>
          <a:xfrm>
            <a:off x="4994500" y="969850"/>
            <a:ext cx="573600" cy="2361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50"/>
          <p:cNvSpPr txBox="1"/>
          <p:nvPr/>
        </p:nvSpPr>
        <p:spPr>
          <a:xfrm>
            <a:off x="6144000" y="875500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view your Book of Business, select either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Individual book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Medicare book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via the top navigation bar of the broker portal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9" name="Google Shape;56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88" y="2480325"/>
            <a:ext cx="5534874" cy="15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50"/>
          <p:cNvSpPr/>
          <p:nvPr/>
        </p:nvSpPr>
        <p:spPr>
          <a:xfrm>
            <a:off x="2249325" y="2141550"/>
            <a:ext cx="18456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4B9F99-7914-4549-8304-D953137E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0" y="1032690"/>
            <a:ext cx="6926035" cy="1589859"/>
          </a:xfrm>
          <a:prstGeom prst="rect">
            <a:avLst/>
          </a:prstGeom>
        </p:spPr>
      </p:pic>
      <p:sp>
        <p:nvSpPr>
          <p:cNvPr id="578" name="Google Shape;578;p51"/>
          <p:cNvSpPr txBox="1">
            <a:spLocks noGrp="1"/>
          </p:cNvSpPr>
          <p:nvPr>
            <p:ph type="title"/>
          </p:nvPr>
        </p:nvSpPr>
        <p:spPr>
          <a:xfrm>
            <a:off x="0" y="20018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Managing your </a:t>
            </a:r>
            <a:r>
              <a:rPr lang="en" dirty="0" err="1"/>
              <a:t>BoB</a:t>
            </a:r>
            <a:endParaRPr dirty="0"/>
          </a:p>
        </p:txBody>
      </p:sp>
      <p:sp>
        <p:nvSpPr>
          <p:cNvPr id="579" name="Google Shape;579;p51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51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1" name="Google Shape;581;p51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2" name="Google Shape;58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1"/>
          <p:cNvSpPr/>
          <p:nvPr/>
        </p:nvSpPr>
        <p:spPr>
          <a:xfrm>
            <a:off x="4122100" y="1090025"/>
            <a:ext cx="1404300" cy="100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51"/>
          <p:cNvSpPr/>
          <p:nvPr/>
        </p:nvSpPr>
        <p:spPr>
          <a:xfrm>
            <a:off x="5142400" y="1471931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1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589" name="Google Shape;589;p51"/>
          <p:cNvSpPr/>
          <p:nvPr/>
        </p:nvSpPr>
        <p:spPr>
          <a:xfrm>
            <a:off x="381513" y="1282913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5</a:t>
            </a:r>
            <a:endParaRPr dirty="0"/>
          </a:p>
        </p:txBody>
      </p:sp>
      <p:sp>
        <p:nvSpPr>
          <p:cNvPr id="590" name="Google Shape;590;p51"/>
          <p:cNvSpPr/>
          <p:nvPr/>
        </p:nvSpPr>
        <p:spPr>
          <a:xfrm>
            <a:off x="691100" y="2231037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2</a:t>
            </a:r>
            <a:endParaRPr dirty="0"/>
          </a:p>
        </p:txBody>
      </p:sp>
      <p:sp>
        <p:nvSpPr>
          <p:cNvPr id="591" name="Google Shape;591;p51"/>
          <p:cNvSpPr/>
          <p:nvPr/>
        </p:nvSpPr>
        <p:spPr>
          <a:xfrm>
            <a:off x="5188900" y="2257357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4</a:t>
            </a:r>
            <a:endParaRPr/>
          </a:p>
        </p:txBody>
      </p:sp>
      <p:sp>
        <p:nvSpPr>
          <p:cNvPr id="593" name="Google Shape;593;p51"/>
          <p:cNvSpPr txBox="1"/>
          <p:nvPr/>
        </p:nvSpPr>
        <p:spPr>
          <a:xfrm>
            <a:off x="6913400" y="484625"/>
            <a:ext cx="2237200" cy="414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Quote &amp; enroll clients in minutes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Search by name, or filter by status to find clients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Click on any client to view more details including plan information, dependents, contact information, billing &amp; payment history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Export your </a:t>
            </a:r>
            <a:r>
              <a:rPr lang="en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BoB</a:t>
            </a: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see more details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u="sng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agency principals:</a:t>
            </a: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View and manage any policies attributed to your agency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274;p30">
            <a:extLst>
              <a:ext uri="{FF2B5EF4-FFF2-40B4-BE49-F238E27FC236}">
                <a16:creationId xmlns:a16="http://schemas.microsoft.com/office/drawing/2014/main" id="{21512536-D09C-40C6-876A-80D5F6A1D690}"/>
              </a:ext>
            </a:extLst>
          </p:cNvPr>
          <p:cNvSpPr txBox="1"/>
          <p:nvPr/>
        </p:nvSpPr>
        <p:spPr>
          <a:xfrm>
            <a:off x="2123180" y="4513025"/>
            <a:ext cx="4897639" cy="346218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/>
              <a:t>These functionalities will also be available for Medicare Advantage </a:t>
            </a:r>
            <a:r>
              <a:rPr lang="en" sz="1050" b="1" dirty="0" err="1"/>
              <a:t>BoB</a:t>
            </a:r>
            <a:r>
              <a:rPr lang="en" sz="1050" b="1" dirty="0"/>
              <a:t> </a:t>
            </a:r>
            <a:endParaRPr sz="10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859CB-F8B3-EC44-B602-7F27BD648341}"/>
              </a:ext>
            </a:extLst>
          </p:cNvPr>
          <p:cNvSpPr txBox="1"/>
          <p:nvPr/>
        </p:nvSpPr>
        <p:spPr>
          <a:xfrm>
            <a:off x="633763" y="1028731"/>
            <a:ext cx="508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00" dirty="0"/>
          </a:p>
        </p:txBody>
      </p:sp>
      <p:pic>
        <p:nvPicPr>
          <p:cNvPr id="9" name="Picture 8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C16DED0F-06DD-ED45-B15D-C1400B7446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708" b="37525"/>
          <a:stretch/>
        </p:blipFill>
        <p:spPr>
          <a:xfrm>
            <a:off x="859850" y="2732994"/>
            <a:ext cx="6293955" cy="137781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1FE78FDB-7D00-574C-B2E0-700D27B72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307" y="1281586"/>
            <a:ext cx="708612" cy="276801"/>
          </a:xfrm>
          <a:prstGeom prst="rect">
            <a:avLst/>
          </a:prstGeom>
        </p:spPr>
      </p:pic>
      <p:sp>
        <p:nvSpPr>
          <p:cNvPr id="592" name="Google Shape;592;p51"/>
          <p:cNvSpPr/>
          <p:nvPr/>
        </p:nvSpPr>
        <p:spPr>
          <a:xfrm>
            <a:off x="587557" y="3079475"/>
            <a:ext cx="337500" cy="328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5043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2"/>
          <p:cNvSpPr txBox="1">
            <a:spLocks noGrp="1"/>
          </p:cNvSpPr>
          <p:nvPr>
            <p:ph type="title"/>
          </p:nvPr>
        </p:nvSpPr>
        <p:spPr>
          <a:xfrm>
            <a:off x="0" y="17591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Menu Items</a:t>
            </a:r>
            <a:endParaRPr dirty="0"/>
          </a:p>
        </p:txBody>
      </p:sp>
      <p:sp>
        <p:nvSpPr>
          <p:cNvPr id="600" name="Google Shape;600;p52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2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2" name="Google Shape;602;p52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3" name="Google Shape;603;p52"/>
          <p:cNvPicPr preferRelativeResize="0"/>
          <p:nvPr/>
        </p:nvPicPr>
        <p:blipFill rotWithShape="1">
          <a:blip r:embed="rId3">
            <a:alphaModFix/>
          </a:blip>
          <a:srcRect b="19967"/>
          <a:stretch/>
        </p:blipFill>
        <p:spPr>
          <a:xfrm>
            <a:off x="387575" y="969850"/>
            <a:ext cx="5665300" cy="31364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06" name="Google Shape;606;p52"/>
          <p:cNvSpPr/>
          <p:nvPr/>
        </p:nvSpPr>
        <p:spPr>
          <a:xfrm>
            <a:off x="5527900" y="969850"/>
            <a:ext cx="573600" cy="2361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7" name="Google Shape;60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4722" y="436193"/>
            <a:ext cx="1392698" cy="40089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09" name="Google Shape;609;p52"/>
          <p:cNvSpPr/>
          <p:nvPr/>
        </p:nvSpPr>
        <p:spPr>
          <a:xfrm rot="5400000">
            <a:off x="5253580" y="2334175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52"/>
          <p:cNvSpPr/>
          <p:nvPr/>
        </p:nvSpPr>
        <p:spPr>
          <a:xfrm>
            <a:off x="7044072" y="2581388"/>
            <a:ext cx="1258500" cy="94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1" name="Google Shape;611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52"/>
          <p:cNvSpPr/>
          <p:nvPr/>
        </p:nvSpPr>
        <p:spPr>
          <a:xfrm>
            <a:off x="387575" y="1647355"/>
            <a:ext cx="1377000" cy="12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3" name="Google Shape;613;p52"/>
          <p:cNvSpPr/>
          <p:nvPr/>
        </p:nvSpPr>
        <p:spPr>
          <a:xfrm>
            <a:off x="2249325" y="2141550"/>
            <a:ext cx="18456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3"/>
          <p:cNvSpPr/>
          <p:nvPr/>
        </p:nvSpPr>
        <p:spPr>
          <a:xfrm flipH="1">
            <a:off x="311700" y="1532975"/>
            <a:ext cx="4263600" cy="270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53"/>
          <p:cNvSpPr/>
          <p:nvPr/>
        </p:nvSpPr>
        <p:spPr>
          <a:xfrm flipH="1">
            <a:off x="4711200" y="1532975"/>
            <a:ext cx="4263600" cy="270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53"/>
          <p:cNvSpPr txBox="1">
            <a:spLocks noGrp="1"/>
          </p:cNvSpPr>
          <p:nvPr>
            <p:ph type="title"/>
          </p:nvPr>
        </p:nvSpPr>
        <p:spPr>
          <a:xfrm>
            <a:off x="1454700" y="445025"/>
            <a:ext cx="744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Oscar’s Broker Support Team is here to help</a:t>
            </a:r>
            <a:endParaRPr dirty="0"/>
          </a:p>
        </p:txBody>
      </p:sp>
      <p:sp>
        <p:nvSpPr>
          <p:cNvPr id="621" name="Google Shape;621;p53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3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3" name="Google Shape;623;p53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4" name="Google Shape;62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200" y="226925"/>
            <a:ext cx="1021476" cy="1021476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53"/>
          <p:cNvSpPr txBox="1"/>
          <p:nvPr/>
        </p:nvSpPr>
        <p:spPr>
          <a:xfrm>
            <a:off x="342200" y="1616225"/>
            <a:ext cx="43380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Broker account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Appointment &amp; certification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Commissions</a:t>
            </a: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escalations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Eligibility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inquiries</a:t>
            </a:r>
            <a:endParaRPr sz="1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4F5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Member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inquiries &amp; 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Network/Rx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53"/>
          <p:cNvSpPr txBox="1"/>
          <p:nvPr/>
        </p:nvSpPr>
        <p:spPr>
          <a:xfrm>
            <a:off x="5752200" y="3741513"/>
            <a:ext cx="21321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877-693-6489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53"/>
          <p:cNvSpPr txBox="1"/>
          <p:nvPr/>
        </p:nvSpPr>
        <p:spPr>
          <a:xfrm>
            <a:off x="5524800" y="3068400"/>
            <a:ext cx="25869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hf-brokers@plusoscar.com</a:t>
            </a:r>
            <a:endParaRPr sz="15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53"/>
          <p:cNvSpPr txBox="1"/>
          <p:nvPr/>
        </p:nvSpPr>
        <p:spPr>
          <a:xfrm>
            <a:off x="4737900" y="1609175"/>
            <a:ext cx="41607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Monday through Friday 8:00am - 6:00pm EST</a:t>
            </a:r>
            <a:endParaRPr sz="1500" b="1">
              <a:solidFill>
                <a:srgbClr val="081458"/>
              </a:solidFill>
            </a:endParaRPr>
          </a:p>
        </p:txBody>
      </p:sp>
      <p:pic>
        <p:nvPicPr>
          <p:cNvPr id="629" name="Google Shape;629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5821" y="2027000"/>
            <a:ext cx="924859" cy="925751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53"/>
          <p:cNvSpPr txBox="1"/>
          <p:nvPr/>
        </p:nvSpPr>
        <p:spPr>
          <a:xfrm>
            <a:off x="4859400" y="3367350"/>
            <a:ext cx="39177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hf-brokercommissions@plusoscar.com</a:t>
            </a:r>
            <a:endParaRPr sz="15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1" name="Google Shape;631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How to Log-In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0BDC0B-7D52-435C-8678-6E2C4C59B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230" y="1795346"/>
            <a:ext cx="2557654" cy="25945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21" name="Google Shape;621;p53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3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3" name="Google Shape;623;p53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4" name="Google Shape;62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200" y="226925"/>
            <a:ext cx="1021476" cy="102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8072" y="1730720"/>
            <a:ext cx="28212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Start at Oscar’s </a:t>
            </a:r>
            <a:r>
              <a:rPr lang="en-US" sz="1100" dirty="0">
                <a:latin typeface="Segoe UI" panose="020B0502040204020203" pitchFamily="34" charset="0"/>
                <a:hlinkClick r:id="rId7"/>
              </a:rPr>
              <a:t>Zendesk Help Center</a:t>
            </a:r>
            <a:endParaRPr lang="en-US" sz="1100" dirty="0">
              <a:latin typeface="Segoe UI" panose="020B0502040204020203" pitchFamily="34" charset="0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Click "Sign in" from the top right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CD61E5-7E1A-4B45-B888-319B1798786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8657" y="2395018"/>
            <a:ext cx="2889475" cy="14273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7D1E98-973E-4FDF-9732-E7E7404435A6}"/>
              </a:ext>
            </a:extLst>
          </p:cNvPr>
          <p:cNvSpPr txBox="1"/>
          <p:nvPr/>
        </p:nvSpPr>
        <p:spPr>
          <a:xfrm>
            <a:off x="5853545" y="1730720"/>
            <a:ext cx="290609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A pop-up window will prompt you to sign in. If you don’t have an account, select "Sign up" next to "New to Oscar Health?" 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Submit your full name and email address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Click the blue "Sign up" button. Look for an email to complete account set-up.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From your inbox, look for "Welcome to Oscar Health." Click the link to complete creating your password.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You can now successfully communicate to/from, via email, with Oscar.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697A4-B175-4856-9A0E-C996599AE89C}"/>
              </a:ext>
            </a:extLst>
          </p:cNvPr>
          <p:cNvSpPr/>
          <p:nvPr/>
        </p:nvSpPr>
        <p:spPr>
          <a:xfrm>
            <a:off x="2851192" y="2386951"/>
            <a:ext cx="256334" cy="1691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398376-3DA8-4E42-9638-A46D73A82FE1}"/>
              </a:ext>
            </a:extLst>
          </p:cNvPr>
          <p:cNvSpPr/>
          <p:nvPr/>
        </p:nvSpPr>
        <p:spPr>
          <a:xfrm>
            <a:off x="4052453" y="3684599"/>
            <a:ext cx="339436" cy="20860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30FD3-2300-4BC0-B5EF-74473AEC2708}"/>
              </a:ext>
            </a:extLst>
          </p:cNvPr>
          <p:cNvSpPr txBox="1"/>
          <p:nvPr/>
        </p:nvSpPr>
        <p:spPr>
          <a:xfrm>
            <a:off x="1454699" y="949321"/>
            <a:ext cx="717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</a:rPr>
              <a:t>In order for brokers to communicate with Oscar through the designated emails provided, you will need to create an account through Zendesk. Follow the below steps.</a:t>
            </a:r>
            <a:endParaRPr lang="en-US" dirty="0"/>
          </a:p>
        </p:txBody>
      </p:sp>
      <p:sp>
        <p:nvSpPr>
          <p:cNvPr id="23" name="Google Shape;449;p39">
            <a:extLst>
              <a:ext uri="{FF2B5EF4-FFF2-40B4-BE49-F238E27FC236}">
                <a16:creationId xmlns:a16="http://schemas.microsoft.com/office/drawing/2014/main" id="{B5412906-B469-46A2-9AB8-74399BA139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4700" y="445025"/>
            <a:ext cx="744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Creating Your Zendesk Account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834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8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1002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n-lt"/>
                <a:ea typeface="Roboto"/>
                <a:cs typeface="Roboto"/>
                <a:sym typeface="Roboto"/>
              </a:rPr>
              <a:t>Health First Health Plans Broker Services is available:</a:t>
            </a:r>
            <a:br>
              <a:rPr lang="en" sz="2800" dirty="0">
                <a:latin typeface="+mn-lt"/>
                <a:ea typeface="Roboto"/>
                <a:cs typeface="Roboto"/>
                <a:sym typeface="Roboto"/>
              </a:rPr>
            </a:br>
            <a:r>
              <a:rPr lang="en" sz="2800" dirty="0">
                <a:latin typeface="+mn-lt"/>
                <a:ea typeface="Roboto"/>
                <a:cs typeface="Roboto"/>
                <a:sym typeface="Roboto"/>
              </a:rPr>
              <a:t>Monday through Friday 8:00 a.m. </a:t>
            </a:r>
            <a:r>
              <a:rPr lang="en" dirty="0">
                <a:latin typeface="+mn-lt"/>
                <a:ea typeface="Roboto"/>
                <a:cs typeface="Roboto"/>
                <a:sym typeface="Roboto"/>
              </a:rPr>
              <a:t>to </a:t>
            </a:r>
            <a:r>
              <a:rPr lang="en" sz="2800" dirty="0">
                <a:latin typeface="+mn-lt"/>
                <a:ea typeface="Roboto"/>
                <a:cs typeface="Roboto"/>
                <a:sym typeface="Roboto"/>
              </a:rPr>
              <a:t>5:00 p.m.</a:t>
            </a:r>
            <a:endParaRPr dirty="0"/>
          </a:p>
        </p:txBody>
      </p:sp>
      <p:sp>
        <p:nvSpPr>
          <p:cNvPr id="434" name="Google Shape;434;p38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8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6" name="Google Shape;436;p38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8" name="Google Shape;438;p38"/>
          <p:cNvSpPr/>
          <p:nvPr/>
        </p:nvSpPr>
        <p:spPr>
          <a:xfrm>
            <a:off x="898675" y="942475"/>
            <a:ext cx="274800" cy="7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8"/>
          <p:cNvSpPr txBox="1"/>
          <p:nvPr/>
        </p:nvSpPr>
        <p:spPr>
          <a:xfrm>
            <a:off x="311700" y="1814026"/>
            <a:ext cx="7572475" cy="188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For questions contact us at: </a:t>
            </a:r>
            <a:br>
              <a:rPr lang="en" sz="2000" dirty="0">
                <a:latin typeface="Roboto"/>
                <a:ea typeface="Roboto"/>
                <a:cs typeface="Roboto"/>
                <a:sym typeface="Roboto"/>
              </a:rPr>
            </a:b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321.434.5265 or </a:t>
            </a:r>
            <a:r>
              <a:rPr lang="en" sz="2000" dirty="0">
                <a:latin typeface="Roboto"/>
                <a:ea typeface="Roboto"/>
                <a:cs typeface="Roboto"/>
                <a:sym typeface="Roboto"/>
                <a:hlinkClick r:id="rId3"/>
              </a:rPr>
              <a:t>HFBroker@HF.org</a:t>
            </a: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2000" dirty="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1" name="Google Shape;44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51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792" y="1967376"/>
            <a:ext cx="4055166" cy="202375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" name="Google Shape;116;p19">
            <a:extLst>
              <a:ext uri="{FF2B5EF4-FFF2-40B4-BE49-F238E27FC236}">
                <a16:creationId xmlns:a16="http://schemas.microsoft.com/office/drawing/2014/main" id="{D15EC23F-5CCC-407C-BE4D-794B5015CF88}"/>
              </a:ext>
            </a:extLst>
          </p:cNvPr>
          <p:cNvSpPr/>
          <p:nvPr/>
        </p:nvSpPr>
        <p:spPr>
          <a:xfrm>
            <a:off x="4634564" y="1827827"/>
            <a:ext cx="247200" cy="236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" name="Google Shape;114;p19">
            <a:extLst>
              <a:ext uri="{FF2B5EF4-FFF2-40B4-BE49-F238E27FC236}">
                <a16:creationId xmlns:a16="http://schemas.microsoft.com/office/drawing/2014/main" id="{FA22AC8E-A9A2-44DB-8983-A04FA5F48154}"/>
              </a:ext>
            </a:extLst>
          </p:cNvPr>
          <p:cNvSpPr/>
          <p:nvPr/>
        </p:nvSpPr>
        <p:spPr>
          <a:xfrm>
            <a:off x="64500" y="1802796"/>
            <a:ext cx="247200" cy="236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52060" y="241875"/>
            <a:ext cx="511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Portal Location</a:t>
            </a:r>
            <a:endParaRPr dirty="0"/>
          </a:p>
        </p:txBody>
      </p:sp>
      <p:sp>
        <p:nvSpPr>
          <p:cNvPr id="105" name="Google Shape;105;p1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" name="Google Shape;107;p1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19"/>
          <p:cNvSpPr txBox="1"/>
          <p:nvPr/>
        </p:nvSpPr>
        <p:spPr>
          <a:xfrm>
            <a:off x="64500" y="621255"/>
            <a:ext cx="471521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Broker Portal can be accessed in two ways:</a:t>
            </a:r>
            <a:endParaRPr dirty="0"/>
          </a:p>
        </p:txBody>
      </p:sp>
      <p:grpSp>
        <p:nvGrpSpPr>
          <p:cNvPr id="109" name="Google Shape;109;p19"/>
          <p:cNvGrpSpPr/>
          <p:nvPr/>
        </p:nvGrpSpPr>
        <p:grpSpPr>
          <a:xfrm>
            <a:off x="241095" y="1978186"/>
            <a:ext cx="4318103" cy="1977587"/>
            <a:chOff x="1605875" y="1856225"/>
            <a:chExt cx="6078801" cy="2887299"/>
          </a:xfrm>
        </p:grpSpPr>
        <p:pic>
          <p:nvPicPr>
            <p:cNvPr id="110" name="Google Shape;11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05875" y="1856225"/>
              <a:ext cx="6078801" cy="28872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11" name="Google Shape;111;p19"/>
            <p:cNvSpPr/>
            <p:nvPr/>
          </p:nvSpPr>
          <p:spPr>
            <a:xfrm>
              <a:off x="5526650" y="2133675"/>
              <a:ext cx="392100" cy="246300"/>
            </a:xfrm>
            <a:prstGeom prst="rect">
              <a:avLst/>
            </a:prstGeom>
            <a:noFill/>
            <a:ln w="38100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5615225" y="2796000"/>
              <a:ext cx="704700" cy="246300"/>
            </a:xfrm>
            <a:prstGeom prst="rect">
              <a:avLst/>
            </a:prstGeom>
            <a:noFill/>
            <a:ln w="38100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7469" y="1408800"/>
            <a:ext cx="4471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From the public website at:                                       </a:t>
            </a:r>
            <a:r>
              <a:rPr lang="en" dirty="0">
                <a:hlinkClick r:id="rId7"/>
              </a:rPr>
              <a:t>myHFHP.org </a:t>
            </a:r>
            <a:r>
              <a:rPr lang="en" dirty="0"/>
              <a:t>or </a:t>
            </a:r>
            <a:r>
              <a:rPr lang="en" dirty="0">
                <a:hlinkClick r:id="rId8"/>
              </a:rPr>
              <a:t>myAHPlan.com</a:t>
            </a:r>
            <a:endParaRPr lang="en" dirty="0"/>
          </a:p>
        </p:txBody>
      </p:sp>
      <p:sp>
        <p:nvSpPr>
          <p:cNvPr id="5" name="Rectangle 4"/>
          <p:cNvSpPr/>
          <p:nvPr/>
        </p:nvSpPr>
        <p:spPr>
          <a:xfrm>
            <a:off x="4634564" y="1390718"/>
            <a:ext cx="2948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Directly via </a:t>
            </a:r>
            <a:r>
              <a:rPr lang="en-US" u="sng" dirty="0">
                <a:solidFill>
                  <a:schemeClr val="hlink"/>
                </a:solidFill>
                <a:hlinkClick r:id="rId9"/>
              </a:rPr>
              <a:t>https://healthfirst-brokers.hioscar.com/login</a:t>
            </a:r>
            <a:endParaRPr lang="en" dirty="0"/>
          </a:p>
        </p:txBody>
      </p:sp>
      <p:sp>
        <p:nvSpPr>
          <p:cNvPr id="18" name="Google Shape;115;p19">
            <a:extLst>
              <a:ext uri="{FF2B5EF4-FFF2-40B4-BE49-F238E27FC236}">
                <a16:creationId xmlns:a16="http://schemas.microsoft.com/office/drawing/2014/main" id="{07CEE3BE-5F50-474E-AEB6-759AE834CD8F}"/>
              </a:ext>
            </a:extLst>
          </p:cNvPr>
          <p:cNvSpPr txBox="1"/>
          <p:nvPr/>
        </p:nvSpPr>
        <p:spPr>
          <a:xfrm>
            <a:off x="52060" y="1727658"/>
            <a:ext cx="2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</a:rPr>
              <a:t>1</a:t>
            </a:r>
            <a:endParaRPr sz="1200" b="1" dirty="0">
              <a:solidFill>
                <a:schemeClr val="lt1"/>
              </a:solidFill>
            </a:endParaRPr>
          </a:p>
        </p:txBody>
      </p:sp>
      <p:sp>
        <p:nvSpPr>
          <p:cNvPr id="21" name="Google Shape;117;p19">
            <a:extLst>
              <a:ext uri="{FF2B5EF4-FFF2-40B4-BE49-F238E27FC236}">
                <a16:creationId xmlns:a16="http://schemas.microsoft.com/office/drawing/2014/main" id="{13E2AA11-EE55-44DA-AF8E-86FBEAE269C0}"/>
              </a:ext>
            </a:extLst>
          </p:cNvPr>
          <p:cNvSpPr txBox="1"/>
          <p:nvPr/>
        </p:nvSpPr>
        <p:spPr>
          <a:xfrm>
            <a:off x="4624633" y="1736196"/>
            <a:ext cx="2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</a:rPr>
              <a:t>2</a:t>
            </a:r>
            <a:endParaRPr sz="12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Existing Broker Log-In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265" y="2492960"/>
            <a:ext cx="3529332" cy="220604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5" name="Google Shape;105;p1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" name="Google Shape;107;p1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19"/>
          <p:cNvSpPr txBox="1"/>
          <p:nvPr/>
        </p:nvSpPr>
        <p:spPr>
          <a:xfrm>
            <a:off x="156859" y="599501"/>
            <a:ext cx="803204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If you’re an existing Health First broker, GOOD NEWS - your account has already been set up.</a:t>
            </a:r>
            <a:endParaRPr dirty="0"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3180989" y="4162282"/>
            <a:ext cx="734008" cy="351306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1878" y="1278476"/>
            <a:ext cx="338019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From the public website, locate the Broker Portal login page:                                       </a:t>
            </a:r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1. </a:t>
            </a:r>
            <a:r>
              <a:rPr lang="en" dirty="0">
                <a:hlinkClick r:id="rId6"/>
              </a:rPr>
              <a:t>myHFHP.org </a:t>
            </a:r>
            <a:r>
              <a:rPr lang="en" dirty="0"/>
              <a:t>or </a:t>
            </a:r>
            <a:r>
              <a:rPr lang="en" dirty="0">
                <a:hlinkClick r:id="rId7"/>
              </a:rPr>
              <a:t>myAHPlan.com</a:t>
            </a:r>
            <a:endParaRPr lang="en" dirty="0"/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2. Click “Login”</a:t>
            </a:r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3. Click “Broker”</a:t>
            </a:r>
          </a:p>
          <a:p>
            <a:pPr marL="139700">
              <a:spcAft>
                <a:spcPts val="600"/>
              </a:spcAft>
              <a:buSzPts val="1400"/>
            </a:pPr>
            <a:r>
              <a:rPr lang="en" dirty="0">
                <a:solidFill>
                  <a:schemeClr val="dk1"/>
                </a:solidFill>
              </a:rPr>
              <a:t>4. Select “Create Account”</a:t>
            </a:r>
          </a:p>
          <a:p>
            <a:pPr marL="139700">
              <a:spcAft>
                <a:spcPts val="600"/>
              </a:spcAft>
              <a:buSzPts val="1400"/>
            </a:pPr>
            <a:endParaRPr lang="en" dirty="0">
              <a:solidFill>
                <a:schemeClr val="dk1"/>
              </a:solidFill>
            </a:endParaRPr>
          </a:p>
          <a:p>
            <a:pPr marL="139700">
              <a:spcAft>
                <a:spcPts val="600"/>
              </a:spcAft>
              <a:buSzPts val="1400"/>
            </a:pPr>
            <a:r>
              <a:rPr lang="en" dirty="0">
                <a:solidFill>
                  <a:schemeClr val="dk1"/>
                </a:solidFill>
              </a:rPr>
              <a:t>Note: Google Chrome is recommended</a:t>
            </a:r>
          </a:p>
          <a:p>
            <a:pPr marL="139700" lvl="0">
              <a:spcAft>
                <a:spcPts val="600"/>
              </a:spcAft>
              <a:buSzPts val="1400"/>
            </a:pPr>
            <a:endParaRPr lang="en" dirty="0"/>
          </a:p>
        </p:txBody>
      </p:sp>
      <p:sp>
        <p:nvSpPr>
          <p:cNvPr id="24" name="Google Shape;129;p21">
            <a:extLst>
              <a:ext uri="{FF2B5EF4-FFF2-40B4-BE49-F238E27FC236}">
                <a16:creationId xmlns:a16="http://schemas.microsoft.com/office/drawing/2014/main" id="{84227A54-B126-4FDC-B008-CB01B8E79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71412"/>
            <a:ext cx="85217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Existing Brokers: Accessing your Broker Portal Account</a:t>
            </a:r>
            <a:endParaRPr dirty="0"/>
          </a:p>
        </p:txBody>
      </p:sp>
      <p:pic>
        <p:nvPicPr>
          <p:cNvPr id="5" name="Picture 4" descr="A picture containing text, screenshot, person&#10;&#10;Description automatically generated">
            <a:extLst>
              <a:ext uri="{FF2B5EF4-FFF2-40B4-BE49-F238E27FC236}">
                <a16:creationId xmlns:a16="http://schemas.microsoft.com/office/drawing/2014/main" id="{66670CAC-2039-4145-8450-BA4C1880F9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963" y="1243007"/>
            <a:ext cx="4018753" cy="20030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A46A42-3DEF-408D-A1D8-D195E08114D2}"/>
              </a:ext>
            </a:extLst>
          </p:cNvPr>
          <p:cNvSpPr/>
          <p:nvPr/>
        </p:nvSpPr>
        <p:spPr>
          <a:xfrm>
            <a:off x="7419109" y="1433945"/>
            <a:ext cx="374073" cy="2074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C784F4-3D39-438B-BDD1-D650B326247D}"/>
              </a:ext>
            </a:extLst>
          </p:cNvPr>
          <p:cNvSpPr/>
          <p:nvPr/>
        </p:nvSpPr>
        <p:spPr>
          <a:xfrm>
            <a:off x="7467601" y="1896515"/>
            <a:ext cx="438718" cy="2074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4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0" y="16435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Existing Brokers: Logging into your Broker Portal Account</a:t>
            </a:r>
            <a:endParaRPr dirty="0"/>
          </a:p>
        </p:txBody>
      </p:sp>
      <p:sp>
        <p:nvSpPr>
          <p:cNvPr id="160" name="Google Shape;160;p23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2" name="Google Shape;162;p23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Google Shape;163;p23"/>
          <p:cNvSpPr txBox="1"/>
          <p:nvPr/>
        </p:nvSpPr>
        <p:spPr>
          <a:xfrm>
            <a:off x="6807273" y="1427980"/>
            <a:ext cx="2163800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Select “Broker” to begin selling.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General Agent’s/FMO’s will s</a:t>
            </a:r>
            <a:r>
              <a:rPr lang="en-US" dirty="0">
                <a:solidFill>
                  <a:schemeClr val="dk1"/>
                </a:solidFill>
              </a:rPr>
              <a:t>elect the General Agent Option.</a:t>
            </a:r>
            <a:endParaRPr dirty="0"/>
          </a:p>
        </p:txBody>
      </p:sp>
      <p:sp>
        <p:nvSpPr>
          <p:cNvPr id="164" name="Google Shape;164;p23"/>
          <p:cNvSpPr/>
          <p:nvPr/>
        </p:nvSpPr>
        <p:spPr>
          <a:xfrm>
            <a:off x="758150" y="1954025"/>
            <a:ext cx="2913900" cy="541200"/>
          </a:xfrm>
          <a:prstGeom prst="rect">
            <a:avLst/>
          </a:prstGeom>
          <a:noFill/>
          <a:ln w="38100" cap="flat" cmpd="sng">
            <a:solidFill>
              <a:srgbClr val="081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25" y="1009925"/>
            <a:ext cx="6438723" cy="30499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7" name="Google Shape;1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0" y="15676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Existing Brokers: Logging into your Broker Portal Account</a:t>
            </a:r>
            <a:endParaRPr dirty="0"/>
          </a:p>
        </p:txBody>
      </p:sp>
      <p:sp>
        <p:nvSpPr>
          <p:cNvPr id="174" name="Google Shape;174;p2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6" name="Google Shape;176;p2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177;p24"/>
          <p:cNvSpPr txBox="1"/>
          <p:nvPr/>
        </p:nvSpPr>
        <p:spPr>
          <a:xfrm>
            <a:off x="5604425" y="1058475"/>
            <a:ext cx="31869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Enter your National Producer Number (NPN)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429" y="1014934"/>
            <a:ext cx="5006443" cy="27993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1863</Words>
  <Application>Microsoft Office PowerPoint</Application>
  <PresentationFormat>On-screen Show (16:9)</PresentationFormat>
  <Paragraphs>229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Cormorant Garamond</vt:lpstr>
      <vt:lpstr>Roboto</vt:lpstr>
      <vt:lpstr>Segoe UI</vt:lpstr>
      <vt:lpstr>Times New Roman</vt:lpstr>
      <vt:lpstr>Simple Light</vt:lpstr>
      <vt:lpstr>PowerPoint Presentation</vt:lpstr>
      <vt:lpstr>PowerPoint Presentation</vt:lpstr>
      <vt:lpstr>Welcome to your Broker Portal</vt:lpstr>
      <vt:lpstr>PowerPoint Presentation</vt:lpstr>
      <vt:lpstr>Broker Portal Location</vt:lpstr>
      <vt:lpstr>PowerPoint Presentation</vt:lpstr>
      <vt:lpstr>Existing Brokers: Accessing your Broker Portal Account</vt:lpstr>
      <vt:lpstr>Existing Brokers: Logging into your Broker Portal Account</vt:lpstr>
      <vt:lpstr>Existing Brokers: Logging into your Broker Portal Account</vt:lpstr>
      <vt:lpstr>Existing Brokers: Logging into your Broker Portal Account</vt:lpstr>
      <vt:lpstr>Existing Brokers: Logging into your Broker Portal Account</vt:lpstr>
      <vt:lpstr>PowerPoint Presentation</vt:lpstr>
      <vt:lpstr>New Brokers: Creating your Broker Portal Account</vt:lpstr>
      <vt:lpstr>New Brokers: Creating your Broker Portal Account</vt:lpstr>
      <vt:lpstr>New Brokers: Creating your Broker Portal Account</vt:lpstr>
      <vt:lpstr>New Brokers: Creating your Broker Portal Account</vt:lpstr>
      <vt:lpstr>New Brokers: Creating your Broker Portal Account</vt:lpstr>
      <vt:lpstr>New Brokers: Creating your Broker Portal Account</vt:lpstr>
      <vt:lpstr>New Brokers: Creating your Broker Portal Account</vt:lpstr>
      <vt:lpstr>New Brokers: Creating your Broker Portal Account</vt:lpstr>
      <vt:lpstr>PowerPoint Presentation</vt:lpstr>
      <vt:lpstr>Broker Account: </vt:lpstr>
      <vt:lpstr>Broker Account: My details</vt:lpstr>
      <vt:lpstr>Broker Account: My details</vt:lpstr>
      <vt:lpstr>Broker Account: My details</vt:lpstr>
      <vt:lpstr>Broker Account: My details</vt:lpstr>
      <vt:lpstr>Broker Account: My details</vt:lpstr>
      <vt:lpstr>Broker Account: Start selling</vt:lpstr>
      <vt:lpstr>Broker Account: Start selling</vt:lpstr>
      <vt:lpstr>Broker Account: Start selling</vt:lpstr>
      <vt:lpstr>Broker Account: Start selling</vt:lpstr>
      <vt:lpstr>Broker Account: Get Certified to Sell Medicare</vt:lpstr>
      <vt:lpstr>Broker Account: Start selling</vt:lpstr>
      <vt:lpstr>Broker Account: Agency details</vt:lpstr>
      <vt:lpstr>Broker Account: Agency details</vt:lpstr>
      <vt:lpstr>Broker Account: Locating your BoB</vt:lpstr>
      <vt:lpstr>Broker Account: Managing your BoB</vt:lpstr>
      <vt:lpstr>Broker Account: Menu Items</vt:lpstr>
      <vt:lpstr>Oscar’s Broker Support Team is here to help</vt:lpstr>
      <vt:lpstr>Creating Your Zendesk Account</vt:lpstr>
      <vt:lpstr>Health First Health Plans Broker Services is available: Monday through Friday 8:00 a.m. to 5:00 p.m.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Cole, Jennifer</cp:lastModifiedBy>
  <cp:revision>59</cp:revision>
  <dcterms:modified xsi:type="dcterms:W3CDTF">2021-10-14T12:25:00Z</dcterms:modified>
</cp:coreProperties>
</file>